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9" r:id="rId3"/>
    <p:sldId id="266" r:id="rId4"/>
    <p:sldId id="267" r:id="rId5"/>
    <p:sldId id="268" r:id="rId6"/>
    <p:sldId id="270" r:id="rId7"/>
    <p:sldId id="259" r:id="rId8"/>
    <p:sldId id="271" r:id="rId9"/>
    <p:sldId id="272" r:id="rId10"/>
    <p:sldId id="273" r:id="rId11"/>
    <p:sldId id="260" r:id="rId12"/>
    <p:sldId id="261" r:id="rId13"/>
    <p:sldId id="265" r:id="rId14"/>
    <p:sldId id="274"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B918E0-17E4-470A-87E3-F547B3E911E2}" v="7" dt="2019-07-29T20:57:02.7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9160" autoAdjust="0"/>
    <p:restoredTop sz="69489" autoAdjust="0"/>
  </p:normalViewPr>
  <p:slideViewPr>
    <p:cSldViewPr snapToGrid="0">
      <p:cViewPr varScale="1">
        <p:scale>
          <a:sx n="46" d="100"/>
          <a:sy n="46" d="100"/>
        </p:scale>
        <p:origin x="356" y="24"/>
      </p:cViewPr>
      <p:guideLst/>
    </p:cSldViewPr>
  </p:slideViewPr>
  <p:notesTextViewPr>
    <p:cViewPr>
      <p:scale>
        <a:sx n="1" d="1"/>
        <a:sy n="1" d="1"/>
      </p:scale>
      <p:origin x="0" y="0"/>
    </p:cViewPr>
  </p:notesTextViewPr>
  <p:notesViewPr>
    <p:cSldViewPr snapToGrid="0">
      <p:cViewPr varScale="1">
        <p:scale>
          <a:sx n="60" d="100"/>
          <a:sy n="60" d="100"/>
        </p:scale>
        <p:origin x="2500"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zabeth Duenas" userId="15874290a1b59cf6" providerId="LiveId" clId="{C9B918E0-17E4-470A-87E3-F547B3E911E2}"/>
    <pc:docChg chg="modSld">
      <pc:chgData name="Elizabeth Duenas" userId="15874290a1b59cf6" providerId="LiveId" clId="{C9B918E0-17E4-470A-87E3-F547B3E911E2}" dt="2019-07-29T22:27:58.046" v="1" actId="20577"/>
      <pc:docMkLst>
        <pc:docMk/>
      </pc:docMkLst>
      <pc:sldChg chg="modSp">
        <pc:chgData name="Elizabeth Duenas" userId="15874290a1b59cf6" providerId="LiveId" clId="{C9B918E0-17E4-470A-87E3-F547B3E911E2}" dt="2019-07-29T22:27:58.046" v="1" actId="20577"/>
        <pc:sldMkLst>
          <pc:docMk/>
          <pc:sldMk cId="907204942" sldId="265"/>
        </pc:sldMkLst>
        <pc:spChg chg="mod">
          <ac:chgData name="Elizabeth Duenas" userId="15874290a1b59cf6" providerId="LiveId" clId="{C9B918E0-17E4-470A-87E3-F547B3E911E2}" dt="2019-07-29T22:27:55.951" v="0" actId="20577"/>
          <ac:spMkLst>
            <pc:docMk/>
            <pc:sldMk cId="907204942" sldId="265"/>
            <ac:spMk id="2" creationId="{2170296A-BB7A-48D6-A2BD-04B500C0728A}"/>
          </ac:spMkLst>
        </pc:spChg>
        <pc:spChg chg="mod">
          <ac:chgData name="Elizabeth Duenas" userId="15874290a1b59cf6" providerId="LiveId" clId="{C9B918E0-17E4-470A-87E3-F547B3E911E2}" dt="2019-07-29T22:27:58.046" v="1" actId="20577"/>
          <ac:spMkLst>
            <pc:docMk/>
            <pc:sldMk cId="907204942" sldId="265"/>
            <ac:spMk id="6" creationId="{016BD125-B37C-43D6-8A62-FB09B7D1EA84}"/>
          </ac:spMkLst>
        </pc:spChg>
      </pc:sldChg>
    </pc:docChg>
  </pc:docChgLst>
  <pc:docChgLst>
    <pc:chgData name="Elizabeth Duenas" userId="15874290a1b59cf6" providerId="LiveId" clId="{04782360-A417-4CB7-929A-0430B70E5E19}"/>
    <pc:docChg chg="addSld delSld modSld">
      <pc:chgData name="Elizabeth Duenas" userId="15874290a1b59cf6" providerId="LiveId" clId="{04782360-A417-4CB7-929A-0430B70E5E19}" dt="2019-07-29T20:57:02.749" v="6" actId="207"/>
      <pc:docMkLst>
        <pc:docMk/>
      </pc:docMkLst>
      <pc:sldChg chg="add del">
        <pc:chgData name="Elizabeth Duenas" userId="15874290a1b59cf6" providerId="LiveId" clId="{04782360-A417-4CB7-929A-0430B70E5E19}" dt="2019-07-29T20:55:56.162" v="1"/>
        <pc:sldMkLst>
          <pc:docMk/>
          <pc:sldMk cId="0" sldId="258"/>
        </pc:sldMkLst>
      </pc:sldChg>
      <pc:sldChg chg="modSp">
        <pc:chgData name="Elizabeth Duenas" userId="15874290a1b59cf6" providerId="LiveId" clId="{04782360-A417-4CB7-929A-0430B70E5E19}" dt="2019-07-29T20:56:17.560" v="3" actId="207"/>
        <pc:sldMkLst>
          <pc:docMk/>
          <pc:sldMk cId="0" sldId="259"/>
        </pc:sldMkLst>
        <pc:spChg chg="mod">
          <ac:chgData name="Elizabeth Duenas" userId="15874290a1b59cf6" providerId="LiveId" clId="{04782360-A417-4CB7-929A-0430B70E5E19}" dt="2019-07-29T20:56:17.560" v="3" actId="207"/>
          <ac:spMkLst>
            <pc:docMk/>
            <pc:sldMk cId="0" sldId="259"/>
            <ac:spMk id="116" creationId="{00000000-0000-0000-0000-000000000000}"/>
          </ac:spMkLst>
        </pc:spChg>
      </pc:sldChg>
      <pc:sldChg chg="modSp">
        <pc:chgData name="Elizabeth Duenas" userId="15874290a1b59cf6" providerId="LiveId" clId="{04782360-A417-4CB7-929A-0430B70E5E19}" dt="2019-07-29T20:56:09.774" v="2" actId="207"/>
        <pc:sldMkLst>
          <pc:docMk/>
          <pc:sldMk cId="0" sldId="270"/>
        </pc:sldMkLst>
        <pc:spChg chg="mod">
          <ac:chgData name="Elizabeth Duenas" userId="15874290a1b59cf6" providerId="LiveId" clId="{04782360-A417-4CB7-929A-0430B70E5E19}" dt="2019-07-29T20:56:09.774" v="2" actId="207"/>
          <ac:spMkLst>
            <pc:docMk/>
            <pc:sldMk cId="0" sldId="270"/>
            <ac:spMk id="109" creationId="{00000000-0000-0000-0000-000000000000}"/>
          </ac:spMkLst>
        </pc:spChg>
      </pc:sldChg>
      <pc:sldChg chg="modSp">
        <pc:chgData name="Elizabeth Duenas" userId="15874290a1b59cf6" providerId="LiveId" clId="{04782360-A417-4CB7-929A-0430B70E5E19}" dt="2019-07-29T20:57:02.749" v="6" actId="207"/>
        <pc:sldMkLst>
          <pc:docMk/>
          <pc:sldMk cId="0" sldId="271"/>
        </pc:sldMkLst>
        <pc:spChg chg="mod">
          <ac:chgData name="Elizabeth Duenas" userId="15874290a1b59cf6" providerId="LiveId" clId="{04782360-A417-4CB7-929A-0430B70E5E19}" dt="2019-07-29T20:57:02.749" v="6" actId="207"/>
          <ac:spMkLst>
            <pc:docMk/>
            <pc:sldMk cId="0" sldId="271"/>
            <ac:spMk id="125" creationId="{00000000-0000-0000-0000-000000000000}"/>
          </ac:spMkLst>
        </pc:spChg>
      </pc:sldChg>
      <pc:sldChg chg="modSp">
        <pc:chgData name="Elizabeth Duenas" userId="15874290a1b59cf6" providerId="LiveId" clId="{04782360-A417-4CB7-929A-0430B70E5E19}" dt="2019-07-29T20:56:22.533" v="4" actId="207"/>
        <pc:sldMkLst>
          <pc:docMk/>
          <pc:sldMk cId="0" sldId="272"/>
        </pc:sldMkLst>
        <pc:spChg chg="mod">
          <ac:chgData name="Elizabeth Duenas" userId="15874290a1b59cf6" providerId="LiveId" clId="{04782360-A417-4CB7-929A-0430B70E5E19}" dt="2019-07-29T20:56:22.533" v="4" actId="207"/>
          <ac:spMkLst>
            <pc:docMk/>
            <pc:sldMk cId="0" sldId="272"/>
            <ac:spMk id="134" creationId="{00000000-0000-0000-0000-000000000000}"/>
          </ac:spMkLst>
        </pc:spChg>
      </pc:sldChg>
      <pc:sldChg chg="modSp">
        <pc:chgData name="Elizabeth Duenas" userId="15874290a1b59cf6" providerId="LiveId" clId="{04782360-A417-4CB7-929A-0430B70E5E19}" dt="2019-07-29T20:56:27.539" v="5" actId="207"/>
        <pc:sldMkLst>
          <pc:docMk/>
          <pc:sldMk cId="0" sldId="273"/>
        </pc:sldMkLst>
        <pc:spChg chg="mod">
          <ac:chgData name="Elizabeth Duenas" userId="15874290a1b59cf6" providerId="LiveId" clId="{04782360-A417-4CB7-929A-0430B70E5E19}" dt="2019-07-29T20:56:27.539" v="5" actId="207"/>
          <ac:spMkLst>
            <pc:docMk/>
            <pc:sldMk cId="0" sldId="273"/>
            <ac:spMk id="14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25081F-A711-4C62-8C07-16CAFA82BC0F}" type="datetimeFigureOut">
              <a:rPr lang="en-US" smtClean="0"/>
              <a:t>7/29/2019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892C6-69C0-418C-8ACE-537FD223555B}" type="slidenum">
              <a:rPr lang="en-US" smtClean="0"/>
              <a:t>‹#›</a:t>
            </a:fld>
            <a:endParaRPr lang="en-US"/>
          </a:p>
        </p:txBody>
      </p:sp>
    </p:spTree>
    <p:extLst>
      <p:ext uri="{BB962C8B-B14F-4D97-AF65-F5344CB8AC3E}">
        <p14:creationId xmlns:p14="http://schemas.microsoft.com/office/powerpoint/2010/main" val="1538183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7892C6-69C0-418C-8ACE-537FD223555B}" type="slidenum">
              <a:rPr lang="en-US" smtClean="0"/>
              <a:t>1</a:t>
            </a:fld>
            <a:endParaRPr lang="en-US"/>
          </a:p>
        </p:txBody>
      </p:sp>
    </p:spTree>
    <p:extLst>
      <p:ext uri="{BB962C8B-B14F-4D97-AF65-F5344CB8AC3E}">
        <p14:creationId xmlns:p14="http://schemas.microsoft.com/office/powerpoint/2010/main" val="3851961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get an overall sense of what was happening in the US. As such, we compiled the available data for no HS diploma, HS diploma and college degrees per state. We made them average to 100 in order to ensure we could view the data in a uniform way. </a:t>
            </a:r>
          </a:p>
          <a:p>
            <a:endParaRPr lang="en-US" dirty="0"/>
          </a:p>
          <a:p>
            <a:r>
              <a:rPr lang="en-US" dirty="0"/>
              <a:t>From this graph nothing stands out too much for you other than DC having a high percentage of College degrees. </a:t>
            </a:r>
          </a:p>
        </p:txBody>
      </p:sp>
      <p:sp>
        <p:nvSpPr>
          <p:cNvPr id="4" name="Slide Number Placeholder 3"/>
          <p:cNvSpPr>
            <a:spLocks noGrp="1"/>
          </p:cNvSpPr>
          <p:nvPr>
            <p:ph type="sldNum" sz="quarter" idx="5"/>
          </p:nvPr>
        </p:nvSpPr>
        <p:spPr/>
        <p:txBody>
          <a:bodyPr/>
          <a:lstStyle/>
          <a:p>
            <a:fld id="{057892C6-69C0-418C-8ACE-537FD223555B}" type="slidenum">
              <a:rPr lang="en-US" smtClean="0"/>
              <a:t>11</a:t>
            </a:fld>
            <a:endParaRPr lang="en-US"/>
          </a:p>
        </p:txBody>
      </p:sp>
    </p:spTree>
    <p:extLst>
      <p:ext uri="{BB962C8B-B14F-4D97-AF65-F5344CB8AC3E}">
        <p14:creationId xmlns:p14="http://schemas.microsoft.com/office/powerpoint/2010/main" val="1843285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Not having a High School Diploma and Poverty Rate have a strong uphill linear relationship with an </a:t>
            </a:r>
            <a:r>
              <a:rPr lang="en-US" sz="1200" b="0" i="0" kern="1200" dirty="0" err="1">
                <a:solidFill>
                  <a:schemeClr val="tx1"/>
                </a:solidFill>
                <a:effectLst/>
                <a:latin typeface="+mn-lt"/>
                <a:ea typeface="+mn-ea"/>
                <a:cs typeface="+mn-cs"/>
              </a:rPr>
              <a:t>R_value</a:t>
            </a:r>
            <a:r>
              <a:rPr lang="en-US" sz="1200" b="0" i="0" kern="1200" dirty="0">
                <a:solidFill>
                  <a:schemeClr val="tx1"/>
                </a:solidFill>
                <a:effectLst/>
                <a:latin typeface="+mn-lt"/>
                <a:ea typeface="+mn-ea"/>
                <a:cs typeface="+mn-cs"/>
              </a:rPr>
              <a:t> of .8307</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Having a College Degree and Per Capita Income also have a strong uphill linear relationship with an </a:t>
            </a:r>
            <a:r>
              <a:rPr lang="en-US" sz="1200" b="0" i="0" kern="1200" dirty="0" err="1">
                <a:solidFill>
                  <a:schemeClr val="tx1"/>
                </a:solidFill>
                <a:effectLst/>
                <a:latin typeface="+mn-lt"/>
                <a:ea typeface="+mn-ea"/>
                <a:cs typeface="+mn-cs"/>
              </a:rPr>
              <a:t>R_value</a:t>
            </a:r>
            <a:r>
              <a:rPr lang="en-US" sz="1200" b="0" i="0" kern="1200" dirty="0">
                <a:solidFill>
                  <a:schemeClr val="tx1"/>
                </a:solidFill>
                <a:effectLst/>
                <a:latin typeface="+mn-lt"/>
                <a:ea typeface="+mn-ea"/>
                <a:cs typeface="+mn-cs"/>
              </a:rPr>
              <a:t> of .8336</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Both have a strong uphill (positive) linear relationship but they are on opposite career paths and compared to poverty and average income.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Although we cannot make definitive conclusions, understanding that the higher education does correlate to a higher per capita income is enough stimulus to not be on the far left of the curve. </a:t>
            </a:r>
            <a:endParaRPr lang="en-US" dirty="0"/>
          </a:p>
        </p:txBody>
      </p:sp>
      <p:sp>
        <p:nvSpPr>
          <p:cNvPr id="4" name="Slide Number Placeholder 3"/>
          <p:cNvSpPr>
            <a:spLocks noGrp="1"/>
          </p:cNvSpPr>
          <p:nvPr>
            <p:ph type="sldNum" sz="quarter" idx="5"/>
          </p:nvPr>
        </p:nvSpPr>
        <p:spPr/>
        <p:txBody>
          <a:bodyPr/>
          <a:lstStyle/>
          <a:p>
            <a:fld id="{057892C6-69C0-418C-8ACE-537FD223555B}" type="slidenum">
              <a:rPr lang="en-US" smtClean="0"/>
              <a:t>12</a:t>
            </a:fld>
            <a:endParaRPr lang="en-US"/>
          </a:p>
        </p:txBody>
      </p:sp>
    </p:spTree>
    <p:extLst>
      <p:ext uri="{BB962C8B-B14F-4D97-AF65-F5344CB8AC3E}">
        <p14:creationId xmlns:p14="http://schemas.microsoft.com/office/powerpoint/2010/main" val="4246238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7892C6-69C0-418C-8ACE-537FD223555B}" type="slidenum">
              <a:rPr lang="en-US" smtClean="0"/>
              <a:t>13</a:t>
            </a:fld>
            <a:endParaRPr lang="en-US"/>
          </a:p>
        </p:txBody>
      </p:sp>
    </p:spTree>
    <p:extLst>
      <p:ext uri="{BB962C8B-B14F-4D97-AF65-F5344CB8AC3E}">
        <p14:creationId xmlns:p14="http://schemas.microsoft.com/office/powerpoint/2010/main" val="532537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latin typeface="Times New Roman"/>
                <a:ea typeface="Times New Roman"/>
                <a:cs typeface="Times New Roman"/>
                <a:sym typeface="Times New Roman"/>
              </a:rPr>
              <a:t>John: </a:t>
            </a:r>
            <a:endParaRPr/>
          </a:p>
          <a:p>
            <a:pPr marL="0" lvl="0" indent="0" algn="l" rtl="0">
              <a:spcBef>
                <a:spcPts val="0"/>
              </a:spcBef>
              <a:spcAft>
                <a:spcPts val="0"/>
              </a:spcAft>
              <a:buNone/>
            </a:pPr>
            <a:r>
              <a:rPr lang="en-US">
                <a:latin typeface="Times New Roman"/>
                <a:ea typeface="Times New Roman"/>
                <a:cs typeface="Times New Roman"/>
                <a:sym typeface="Times New Roman"/>
              </a:rPr>
              <a:t>We pulled data from the US CENSUS webpage using the </a:t>
            </a:r>
            <a:endParaRPr/>
          </a:p>
          <a:p>
            <a:pPr marL="171450" lvl="0" indent="-171450" algn="l" rtl="0">
              <a:spcBef>
                <a:spcPts val="0"/>
              </a:spcBef>
              <a:spcAft>
                <a:spcPts val="0"/>
              </a:spcAft>
              <a:buClr>
                <a:schemeClr val="dk1"/>
              </a:buClr>
              <a:buSzPts val="1200"/>
              <a:buFont typeface="Arial"/>
              <a:buChar char="•"/>
            </a:pPr>
            <a:r>
              <a:rPr lang="en-US">
                <a:latin typeface="Times New Roman"/>
                <a:ea typeface="Times New Roman"/>
                <a:cs typeface="Times New Roman"/>
                <a:sym typeface="Times New Roman"/>
              </a:rPr>
              <a:t>“American Fact Finder” utility which allows download in csv files.</a:t>
            </a:r>
            <a:endParaRPr/>
          </a:p>
          <a:p>
            <a:pPr marL="171450" lvl="0" indent="-171450" algn="l" rtl="0">
              <a:spcBef>
                <a:spcPts val="0"/>
              </a:spcBef>
              <a:spcAft>
                <a:spcPts val="0"/>
              </a:spcAft>
              <a:buClr>
                <a:schemeClr val="dk1"/>
              </a:buClr>
              <a:buSzPts val="1200"/>
              <a:buFont typeface="Arial"/>
              <a:buChar char="•"/>
            </a:pPr>
            <a:r>
              <a:rPr lang="en-US">
                <a:latin typeface="Times New Roman"/>
                <a:ea typeface="Times New Roman"/>
                <a:cs typeface="Times New Roman"/>
                <a:sym typeface="Times New Roman"/>
              </a:rPr>
              <a:t>Then we started utilizing a Python Package  named </a:t>
            </a:r>
            <a:r>
              <a:rPr lang="en-US" sz="1200" b="1" i="0">
                <a:solidFill>
                  <a:schemeClr val="dk1"/>
                </a:solidFill>
                <a:latin typeface="Calibri"/>
                <a:ea typeface="Calibri"/>
                <a:cs typeface="Calibri"/>
                <a:sym typeface="Calibri"/>
              </a:rPr>
              <a:t>uszipcode 0.2.2</a:t>
            </a:r>
            <a:endParaRPr/>
          </a:p>
          <a:p>
            <a:pPr marL="171450" lvl="0" indent="-171450" algn="l" rtl="0">
              <a:spcBef>
                <a:spcPts val="0"/>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We then utilized the same API and wrapper we used for a class exercise which pulls data via the US census API.</a:t>
            </a:r>
            <a:endParaRPr b="0">
              <a:latin typeface="Times New Roman"/>
              <a:ea typeface="Times New Roman"/>
              <a:cs typeface="Times New Roman"/>
              <a:sym typeface="Times New Roman"/>
            </a:endParaRPr>
          </a:p>
          <a:p>
            <a:pPr marL="0" lvl="0" indent="0" algn="l" rtl="0">
              <a:spcBef>
                <a:spcPts val="0"/>
              </a:spcBef>
              <a:spcAft>
                <a:spcPts val="0"/>
              </a:spcAft>
              <a:buNone/>
            </a:pPr>
            <a:r>
              <a:rPr lang="en-US">
                <a:latin typeface="Times New Roman"/>
                <a:ea typeface="Times New Roman"/>
                <a:cs typeface="Times New Roman"/>
                <a:sym typeface="Times New Roman"/>
              </a:rPr>
              <a:t> and ____ API. The data cleaning process involved dropping N/A values and miscellaneous information recorded in various rows. After cleaning the data we focused our attention on Household Income, Poverty Rate, Educational Data, Zip Codes and State/County. </a:t>
            </a:r>
            <a:endParaRPr/>
          </a:p>
          <a:p>
            <a:pPr marL="0" lvl="0" indent="0" algn="l" rtl="0">
              <a:spcBef>
                <a:spcPts val="0"/>
              </a:spcBef>
              <a:spcAft>
                <a:spcPts val="0"/>
              </a:spcAft>
              <a:buNone/>
            </a:pPr>
            <a:endParaRPr/>
          </a:p>
        </p:txBody>
      </p:sp>
      <p:sp>
        <p:nvSpPr>
          <p:cNvPr id="111" name="Google Shape;11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e10188767_1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e10188767_1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5e10188767_1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e10188767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e10188767_1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5e10188767_1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e10188767_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e10188767_1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0" name="Google Shape;130;g5e10188767_1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447EB-3972-4B04-AF6C-884BAD8357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CEF46C-4DBB-42CF-8FDA-249111BD7B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9CFE6E-B8FF-4D1C-A001-9CEFAF6802ED}"/>
              </a:ext>
            </a:extLst>
          </p:cNvPr>
          <p:cNvSpPr>
            <a:spLocks noGrp="1"/>
          </p:cNvSpPr>
          <p:nvPr>
            <p:ph type="dt" sz="half" idx="10"/>
          </p:nvPr>
        </p:nvSpPr>
        <p:spPr/>
        <p:txBody>
          <a:bodyPr/>
          <a:lstStyle/>
          <a:p>
            <a:fld id="{5817CF41-0487-4F02-A095-A1B4852563BA}" type="datetimeFigureOut">
              <a:rPr lang="en-US" smtClean="0"/>
              <a:t>7/29/2019</a:t>
            </a:fld>
            <a:endParaRPr lang="en-US"/>
          </a:p>
        </p:txBody>
      </p:sp>
      <p:sp>
        <p:nvSpPr>
          <p:cNvPr id="5" name="Footer Placeholder 4">
            <a:extLst>
              <a:ext uri="{FF2B5EF4-FFF2-40B4-BE49-F238E27FC236}">
                <a16:creationId xmlns:a16="http://schemas.microsoft.com/office/drawing/2014/main" id="{9B8E3471-FA18-4621-8012-BC650778C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6593F7-F1D9-4C74-9A58-935F64D02BEE}"/>
              </a:ext>
            </a:extLst>
          </p:cNvPr>
          <p:cNvSpPr>
            <a:spLocks noGrp="1"/>
          </p:cNvSpPr>
          <p:nvPr>
            <p:ph type="sldNum" sz="quarter" idx="12"/>
          </p:nvPr>
        </p:nvSpPr>
        <p:spPr/>
        <p:txBody>
          <a:bodyPr/>
          <a:lstStyle/>
          <a:p>
            <a:fld id="{15E0FE64-C719-4834-B688-7558C3072E1E}" type="slidenum">
              <a:rPr lang="en-US" smtClean="0"/>
              <a:t>‹#›</a:t>
            </a:fld>
            <a:endParaRPr lang="en-US"/>
          </a:p>
        </p:txBody>
      </p:sp>
    </p:spTree>
    <p:extLst>
      <p:ext uri="{BB962C8B-B14F-4D97-AF65-F5344CB8AC3E}">
        <p14:creationId xmlns:p14="http://schemas.microsoft.com/office/powerpoint/2010/main" val="1433811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AE54D-1C98-4FDF-887E-9912D76BC4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84C4FF-6A00-40A3-808A-57C25C4A69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D3BAB-1F0A-4BD2-BD47-611B31887FDC}"/>
              </a:ext>
            </a:extLst>
          </p:cNvPr>
          <p:cNvSpPr>
            <a:spLocks noGrp="1"/>
          </p:cNvSpPr>
          <p:nvPr>
            <p:ph type="dt" sz="half" idx="10"/>
          </p:nvPr>
        </p:nvSpPr>
        <p:spPr/>
        <p:txBody>
          <a:bodyPr/>
          <a:lstStyle/>
          <a:p>
            <a:fld id="{5817CF41-0487-4F02-A095-A1B4852563BA}" type="datetimeFigureOut">
              <a:rPr lang="en-US" smtClean="0"/>
              <a:t>7/29/2019</a:t>
            </a:fld>
            <a:endParaRPr lang="en-US"/>
          </a:p>
        </p:txBody>
      </p:sp>
      <p:sp>
        <p:nvSpPr>
          <p:cNvPr id="5" name="Footer Placeholder 4">
            <a:extLst>
              <a:ext uri="{FF2B5EF4-FFF2-40B4-BE49-F238E27FC236}">
                <a16:creationId xmlns:a16="http://schemas.microsoft.com/office/drawing/2014/main" id="{5FF8E22F-735F-4B49-805F-A978AE8484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B1E9F5-38EA-4771-A8F2-16EDE3DD59B2}"/>
              </a:ext>
            </a:extLst>
          </p:cNvPr>
          <p:cNvSpPr>
            <a:spLocks noGrp="1"/>
          </p:cNvSpPr>
          <p:nvPr>
            <p:ph type="sldNum" sz="quarter" idx="12"/>
          </p:nvPr>
        </p:nvSpPr>
        <p:spPr/>
        <p:txBody>
          <a:bodyPr/>
          <a:lstStyle/>
          <a:p>
            <a:fld id="{15E0FE64-C719-4834-B688-7558C3072E1E}" type="slidenum">
              <a:rPr lang="en-US" smtClean="0"/>
              <a:t>‹#›</a:t>
            </a:fld>
            <a:endParaRPr lang="en-US"/>
          </a:p>
        </p:txBody>
      </p:sp>
    </p:spTree>
    <p:extLst>
      <p:ext uri="{BB962C8B-B14F-4D97-AF65-F5344CB8AC3E}">
        <p14:creationId xmlns:p14="http://schemas.microsoft.com/office/powerpoint/2010/main" val="1360421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6E61D2-F7B6-4514-A8B8-57FA2ABE6C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C5C5F5-88DD-4D1C-9646-278F8EFC6A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9D7AE-ECC7-444B-833D-8001515BC04F}"/>
              </a:ext>
            </a:extLst>
          </p:cNvPr>
          <p:cNvSpPr>
            <a:spLocks noGrp="1"/>
          </p:cNvSpPr>
          <p:nvPr>
            <p:ph type="dt" sz="half" idx="10"/>
          </p:nvPr>
        </p:nvSpPr>
        <p:spPr/>
        <p:txBody>
          <a:bodyPr/>
          <a:lstStyle/>
          <a:p>
            <a:fld id="{5817CF41-0487-4F02-A095-A1B4852563BA}" type="datetimeFigureOut">
              <a:rPr lang="en-US" smtClean="0"/>
              <a:t>7/29/2019</a:t>
            </a:fld>
            <a:endParaRPr lang="en-US"/>
          </a:p>
        </p:txBody>
      </p:sp>
      <p:sp>
        <p:nvSpPr>
          <p:cNvPr id="5" name="Footer Placeholder 4">
            <a:extLst>
              <a:ext uri="{FF2B5EF4-FFF2-40B4-BE49-F238E27FC236}">
                <a16:creationId xmlns:a16="http://schemas.microsoft.com/office/drawing/2014/main" id="{CA3E88AE-F654-470C-8AA5-485B12BDB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7BDDFD-2A95-4C6F-9829-9EFA60E44F60}"/>
              </a:ext>
            </a:extLst>
          </p:cNvPr>
          <p:cNvSpPr>
            <a:spLocks noGrp="1"/>
          </p:cNvSpPr>
          <p:nvPr>
            <p:ph type="sldNum" sz="quarter" idx="12"/>
          </p:nvPr>
        </p:nvSpPr>
        <p:spPr/>
        <p:txBody>
          <a:bodyPr/>
          <a:lstStyle/>
          <a:p>
            <a:fld id="{15E0FE64-C719-4834-B688-7558C3072E1E}" type="slidenum">
              <a:rPr lang="en-US" smtClean="0"/>
              <a:t>‹#›</a:t>
            </a:fld>
            <a:endParaRPr lang="en-US"/>
          </a:p>
        </p:txBody>
      </p:sp>
    </p:spTree>
    <p:extLst>
      <p:ext uri="{BB962C8B-B14F-4D97-AF65-F5344CB8AC3E}">
        <p14:creationId xmlns:p14="http://schemas.microsoft.com/office/powerpoint/2010/main" val="2153370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6225-2F12-47AD-AC74-F95323F0BE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9F15F8-F2E7-495C-8E32-25F036755B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51851A-95A2-4692-BD09-84D159B0E12D}"/>
              </a:ext>
            </a:extLst>
          </p:cNvPr>
          <p:cNvSpPr>
            <a:spLocks noGrp="1"/>
          </p:cNvSpPr>
          <p:nvPr>
            <p:ph type="dt" sz="half" idx="10"/>
          </p:nvPr>
        </p:nvSpPr>
        <p:spPr/>
        <p:txBody>
          <a:bodyPr/>
          <a:lstStyle/>
          <a:p>
            <a:fld id="{5817CF41-0487-4F02-A095-A1B4852563BA}" type="datetimeFigureOut">
              <a:rPr lang="en-US" smtClean="0"/>
              <a:t>7/29/2019</a:t>
            </a:fld>
            <a:endParaRPr lang="en-US"/>
          </a:p>
        </p:txBody>
      </p:sp>
      <p:sp>
        <p:nvSpPr>
          <p:cNvPr id="5" name="Footer Placeholder 4">
            <a:extLst>
              <a:ext uri="{FF2B5EF4-FFF2-40B4-BE49-F238E27FC236}">
                <a16:creationId xmlns:a16="http://schemas.microsoft.com/office/drawing/2014/main" id="{0FC32C2E-B1F2-49DD-B90A-A84BC27677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0581DE-6D4D-4F5F-92D1-7DD5035B6B42}"/>
              </a:ext>
            </a:extLst>
          </p:cNvPr>
          <p:cNvSpPr>
            <a:spLocks noGrp="1"/>
          </p:cNvSpPr>
          <p:nvPr>
            <p:ph type="sldNum" sz="quarter" idx="12"/>
          </p:nvPr>
        </p:nvSpPr>
        <p:spPr/>
        <p:txBody>
          <a:bodyPr/>
          <a:lstStyle/>
          <a:p>
            <a:fld id="{15E0FE64-C719-4834-B688-7558C3072E1E}" type="slidenum">
              <a:rPr lang="en-US" smtClean="0"/>
              <a:t>‹#›</a:t>
            </a:fld>
            <a:endParaRPr lang="en-US"/>
          </a:p>
        </p:txBody>
      </p:sp>
    </p:spTree>
    <p:extLst>
      <p:ext uri="{BB962C8B-B14F-4D97-AF65-F5344CB8AC3E}">
        <p14:creationId xmlns:p14="http://schemas.microsoft.com/office/powerpoint/2010/main" val="3427137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F46D3-AE61-4A99-956E-15682BAD29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354AB3-72D1-48A2-B3F7-24F4C92D64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0910D0-E636-4F01-81D3-402AC8EC023B}"/>
              </a:ext>
            </a:extLst>
          </p:cNvPr>
          <p:cNvSpPr>
            <a:spLocks noGrp="1"/>
          </p:cNvSpPr>
          <p:nvPr>
            <p:ph type="dt" sz="half" idx="10"/>
          </p:nvPr>
        </p:nvSpPr>
        <p:spPr/>
        <p:txBody>
          <a:bodyPr/>
          <a:lstStyle/>
          <a:p>
            <a:fld id="{5817CF41-0487-4F02-A095-A1B4852563BA}" type="datetimeFigureOut">
              <a:rPr lang="en-US" smtClean="0"/>
              <a:t>7/29/2019</a:t>
            </a:fld>
            <a:endParaRPr lang="en-US"/>
          </a:p>
        </p:txBody>
      </p:sp>
      <p:sp>
        <p:nvSpPr>
          <p:cNvPr id="5" name="Footer Placeholder 4">
            <a:extLst>
              <a:ext uri="{FF2B5EF4-FFF2-40B4-BE49-F238E27FC236}">
                <a16:creationId xmlns:a16="http://schemas.microsoft.com/office/drawing/2014/main" id="{9C58EEA2-9CC5-4AE6-A6F6-69DCCF1C6F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A8E6AE-C884-408D-B98C-EDB35B318DF4}"/>
              </a:ext>
            </a:extLst>
          </p:cNvPr>
          <p:cNvSpPr>
            <a:spLocks noGrp="1"/>
          </p:cNvSpPr>
          <p:nvPr>
            <p:ph type="sldNum" sz="quarter" idx="12"/>
          </p:nvPr>
        </p:nvSpPr>
        <p:spPr/>
        <p:txBody>
          <a:bodyPr/>
          <a:lstStyle/>
          <a:p>
            <a:fld id="{15E0FE64-C719-4834-B688-7558C3072E1E}" type="slidenum">
              <a:rPr lang="en-US" smtClean="0"/>
              <a:t>‹#›</a:t>
            </a:fld>
            <a:endParaRPr lang="en-US"/>
          </a:p>
        </p:txBody>
      </p:sp>
    </p:spTree>
    <p:extLst>
      <p:ext uri="{BB962C8B-B14F-4D97-AF65-F5344CB8AC3E}">
        <p14:creationId xmlns:p14="http://schemas.microsoft.com/office/powerpoint/2010/main" val="284468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C801E-086D-44B5-A26D-63E643569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AABE79-5EB7-4E63-8423-DDD608A0AC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F37392-09F8-4031-8926-BBA8F2A204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0D802B-EDFF-4EB1-81C1-C112889F5A42}"/>
              </a:ext>
            </a:extLst>
          </p:cNvPr>
          <p:cNvSpPr>
            <a:spLocks noGrp="1"/>
          </p:cNvSpPr>
          <p:nvPr>
            <p:ph type="dt" sz="half" idx="10"/>
          </p:nvPr>
        </p:nvSpPr>
        <p:spPr/>
        <p:txBody>
          <a:bodyPr/>
          <a:lstStyle/>
          <a:p>
            <a:fld id="{5817CF41-0487-4F02-A095-A1B4852563BA}" type="datetimeFigureOut">
              <a:rPr lang="en-US" smtClean="0"/>
              <a:t>7/29/2019</a:t>
            </a:fld>
            <a:endParaRPr lang="en-US"/>
          </a:p>
        </p:txBody>
      </p:sp>
      <p:sp>
        <p:nvSpPr>
          <p:cNvPr id="6" name="Footer Placeholder 5">
            <a:extLst>
              <a:ext uri="{FF2B5EF4-FFF2-40B4-BE49-F238E27FC236}">
                <a16:creationId xmlns:a16="http://schemas.microsoft.com/office/drawing/2014/main" id="{15BBD7F1-A43E-4118-89D9-C4D36DBC11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520BF2-2980-4828-BDF1-CB91BCD81A08}"/>
              </a:ext>
            </a:extLst>
          </p:cNvPr>
          <p:cNvSpPr>
            <a:spLocks noGrp="1"/>
          </p:cNvSpPr>
          <p:nvPr>
            <p:ph type="sldNum" sz="quarter" idx="12"/>
          </p:nvPr>
        </p:nvSpPr>
        <p:spPr/>
        <p:txBody>
          <a:bodyPr/>
          <a:lstStyle/>
          <a:p>
            <a:fld id="{15E0FE64-C719-4834-B688-7558C3072E1E}" type="slidenum">
              <a:rPr lang="en-US" smtClean="0"/>
              <a:t>‹#›</a:t>
            </a:fld>
            <a:endParaRPr lang="en-US"/>
          </a:p>
        </p:txBody>
      </p:sp>
    </p:spTree>
    <p:extLst>
      <p:ext uri="{BB962C8B-B14F-4D97-AF65-F5344CB8AC3E}">
        <p14:creationId xmlns:p14="http://schemas.microsoft.com/office/powerpoint/2010/main" val="228292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DEBDD-5F35-4F2A-9BE7-B9E122621C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3CDCDD-9C56-4DC7-95D6-3A2EC80D81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C691A4-A7DC-4129-96FA-500A68D29E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3E69E0-5B30-4A6C-9EF6-7AB7969AD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6214FF-1DF0-46BD-9CD4-C223B29972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D58CC9-BBCD-4D4E-B785-4993E09469A6}"/>
              </a:ext>
            </a:extLst>
          </p:cNvPr>
          <p:cNvSpPr>
            <a:spLocks noGrp="1"/>
          </p:cNvSpPr>
          <p:nvPr>
            <p:ph type="dt" sz="half" idx="10"/>
          </p:nvPr>
        </p:nvSpPr>
        <p:spPr/>
        <p:txBody>
          <a:bodyPr/>
          <a:lstStyle/>
          <a:p>
            <a:fld id="{5817CF41-0487-4F02-A095-A1B4852563BA}" type="datetimeFigureOut">
              <a:rPr lang="en-US" smtClean="0"/>
              <a:t>7/29/2019</a:t>
            </a:fld>
            <a:endParaRPr lang="en-US"/>
          </a:p>
        </p:txBody>
      </p:sp>
      <p:sp>
        <p:nvSpPr>
          <p:cNvPr id="8" name="Footer Placeholder 7">
            <a:extLst>
              <a:ext uri="{FF2B5EF4-FFF2-40B4-BE49-F238E27FC236}">
                <a16:creationId xmlns:a16="http://schemas.microsoft.com/office/drawing/2014/main" id="{14281002-C9FC-4655-8781-3A1DCD67F8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79C755-E0B5-446C-9990-C57680A44E99}"/>
              </a:ext>
            </a:extLst>
          </p:cNvPr>
          <p:cNvSpPr>
            <a:spLocks noGrp="1"/>
          </p:cNvSpPr>
          <p:nvPr>
            <p:ph type="sldNum" sz="quarter" idx="12"/>
          </p:nvPr>
        </p:nvSpPr>
        <p:spPr/>
        <p:txBody>
          <a:bodyPr/>
          <a:lstStyle/>
          <a:p>
            <a:fld id="{15E0FE64-C719-4834-B688-7558C3072E1E}" type="slidenum">
              <a:rPr lang="en-US" smtClean="0"/>
              <a:t>‹#›</a:t>
            </a:fld>
            <a:endParaRPr lang="en-US"/>
          </a:p>
        </p:txBody>
      </p:sp>
    </p:spTree>
    <p:extLst>
      <p:ext uri="{BB962C8B-B14F-4D97-AF65-F5344CB8AC3E}">
        <p14:creationId xmlns:p14="http://schemas.microsoft.com/office/powerpoint/2010/main" val="3201597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72406-D333-46D7-8147-04A5F3A5B7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366EB9-AC0D-40F4-8D89-A85D98719EEF}"/>
              </a:ext>
            </a:extLst>
          </p:cNvPr>
          <p:cNvSpPr>
            <a:spLocks noGrp="1"/>
          </p:cNvSpPr>
          <p:nvPr>
            <p:ph type="dt" sz="half" idx="10"/>
          </p:nvPr>
        </p:nvSpPr>
        <p:spPr/>
        <p:txBody>
          <a:bodyPr/>
          <a:lstStyle/>
          <a:p>
            <a:fld id="{5817CF41-0487-4F02-A095-A1B4852563BA}" type="datetimeFigureOut">
              <a:rPr lang="en-US" smtClean="0"/>
              <a:t>7/29/2019</a:t>
            </a:fld>
            <a:endParaRPr lang="en-US"/>
          </a:p>
        </p:txBody>
      </p:sp>
      <p:sp>
        <p:nvSpPr>
          <p:cNvPr id="4" name="Footer Placeholder 3">
            <a:extLst>
              <a:ext uri="{FF2B5EF4-FFF2-40B4-BE49-F238E27FC236}">
                <a16:creationId xmlns:a16="http://schemas.microsoft.com/office/drawing/2014/main" id="{4985712B-3856-41A9-886D-7B4A7EFCD3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C991AE-120E-4F76-81F2-22369FDD7D10}"/>
              </a:ext>
            </a:extLst>
          </p:cNvPr>
          <p:cNvSpPr>
            <a:spLocks noGrp="1"/>
          </p:cNvSpPr>
          <p:nvPr>
            <p:ph type="sldNum" sz="quarter" idx="12"/>
          </p:nvPr>
        </p:nvSpPr>
        <p:spPr/>
        <p:txBody>
          <a:bodyPr/>
          <a:lstStyle/>
          <a:p>
            <a:fld id="{15E0FE64-C719-4834-B688-7558C3072E1E}" type="slidenum">
              <a:rPr lang="en-US" smtClean="0"/>
              <a:t>‹#›</a:t>
            </a:fld>
            <a:endParaRPr lang="en-US"/>
          </a:p>
        </p:txBody>
      </p:sp>
    </p:spTree>
    <p:extLst>
      <p:ext uri="{BB962C8B-B14F-4D97-AF65-F5344CB8AC3E}">
        <p14:creationId xmlns:p14="http://schemas.microsoft.com/office/powerpoint/2010/main" val="4112812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AF2A6F-DC69-4660-B5DC-82D5B4643024}"/>
              </a:ext>
            </a:extLst>
          </p:cNvPr>
          <p:cNvSpPr>
            <a:spLocks noGrp="1"/>
          </p:cNvSpPr>
          <p:nvPr>
            <p:ph type="dt" sz="half" idx="10"/>
          </p:nvPr>
        </p:nvSpPr>
        <p:spPr/>
        <p:txBody>
          <a:bodyPr/>
          <a:lstStyle/>
          <a:p>
            <a:fld id="{5817CF41-0487-4F02-A095-A1B4852563BA}" type="datetimeFigureOut">
              <a:rPr lang="en-US" smtClean="0"/>
              <a:t>7/29/2019</a:t>
            </a:fld>
            <a:endParaRPr lang="en-US"/>
          </a:p>
        </p:txBody>
      </p:sp>
      <p:sp>
        <p:nvSpPr>
          <p:cNvPr id="3" name="Footer Placeholder 2">
            <a:extLst>
              <a:ext uri="{FF2B5EF4-FFF2-40B4-BE49-F238E27FC236}">
                <a16:creationId xmlns:a16="http://schemas.microsoft.com/office/drawing/2014/main" id="{CF854B05-FADA-4BC7-B263-3B7C77D251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6C8361-BAD2-4E28-9F2B-8ED9FFB55894}"/>
              </a:ext>
            </a:extLst>
          </p:cNvPr>
          <p:cNvSpPr>
            <a:spLocks noGrp="1"/>
          </p:cNvSpPr>
          <p:nvPr>
            <p:ph type="sldNum" sz="quarter" idx="12"/>
          </p:nvPr>
        </p:nvSpPr>
        <p:spPr/>
        <p:txBody>
          <a:bodyPr/>
          <a:lstStyle/>
          <a:p>
            <a:fld id="{15E0FE64-C719-4834-B688-7558C3072E1E}" type="slidenum">
              <a:rPr lang="en-US" smtClean="0"/>
              <a:t>‹#›</a:t>
            </a:fld>
            <a:endParaRPr lang="en-US"/>
          </a:p>
        </p:txBody>
      </p:sp>
    </p:spTree>
    <p:extLst>
      <p:ext uri="{BB962C8B-B14F-4D97-AF65-F5344CB8AC3E}">
        <p14:creationId xmlns:p14="http://schemas.microsoft.com/office/powerpoint/2010/main" val="3455983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91EA-FF8D-4AA1-A17C-49B6CD49D7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EE5CB2-B17E-4427-B0A3-14521F2A33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257A10-9DC4-488F-954D-4C1D0F19F3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EA8489-18B6-42A9-8379-F3E074D709BF}"/>
              </a:ext>
            </a:extLst>
          </p:cNvPr>
          <p:cNvSpPr>
            <a:spLocks noGrp="1"/>
          </p:cNvSpPr>
          <p:nvPr>
            <p:ph type="dt" sz="half" idx="10"/>
          </p:nvPr>
        </p:nvSpPr>
        <p:spPr/>
        <p:txBody>
          <a:bodyPr/>
          <a:lstStyle/>
          <a:p>
            <a:fld id="{5817CF41-0487-4F02-A095-A1B4852563BA}" type="datetimeFigureOut">
              <a:rPr lang="en-US" smtClean="0"/>
              <a:t>7/29/2019</a:t>
            </a:fld>
            <a:endParaRPr lang="en-US"/>
          </a:p>
        </p:txBody>
      </p:sp>
      <p:sp>
        <p:nvSpPr>
          <p:cNvPr id="6" name="Footer Placeholder 5">
            <a:extLst>
              <a:ext uri="{FF2B5EF4-FFF2-40B4-BE49-F238E27FC236}">
                <a16:creationId xmlns:a16="http://schemas.microsoft.com/office/drawing/2014/main" id="{958712C4-0BD1-44FF-BE74-1DF67B87C5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B8B5C1-5053-40FF-8AB0-300201526EA9}"/>
              </a:ext>
            </a:extLst>
          </p:cNvPr>
          <p:cNvSpPr>
            <a:spLocks noGrp="1"/>
          </p:cNvSpPr>
          <p:nvPr>
            <p:ph type="sldNum" sz="quarter" idx="12"/>
          </p:nvPr>
        </p:nvSpPr>
        <p:spPr/>
        <p:txBody>
          <a:bodyPr/>
          <a:lstStyle/>
          <a:p>
            <a:fld id="{15E0FE64-C719-4834-B688-7558C3072E1E}" type="slidenum">
              <a:rPr lang="en-US" smtClean="0"/>
              <a:t>‹#›</a:t>
            </a:fld>
            <a:endParaRPr lang="en-US"/>
          </a:p>
        </p:txBody>
      </p:sp>
    </p:spTree>
    <p:extLst>
      <p:ext uri="{BB962C8B-B14F-4D97-AF65-F5344CB8AC3E}">
        <p14:creationId xmlns:p14="http://schemas.microsoft.com/office/powerpoint/2010/main" val="2695007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CC73-841E-48FE-A5B8-6164961682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B0F842-5BA6-42D3-9460-4625B9CFB2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F86F8A-8F39-4F08-9AEB-A3F3BE6F75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B83C9A-A7B4-47A7-8EAE-9CC5AFF05F45}"/>
              </a:ext>
            </a:extLst>
          </p:cNvPr>
          <p:cNvSpPr>
            <a:spLocks noGrp="1"/>
          </p:cNvSpPr>
          <p:nvPr>
            <p:ph type="dt" sz="half" idx="10"/>
          </p:nvPr>
        </p:nvSpPr>
        <p:spPr/>
        <p:txBody>
          <a:bodyPr/>
          <a:lstStyle/>
          <a:p>
            <a:fld id="{5817CF41-0487-4F02-A095-A1B4852563BA}" type="datetimeFigureOut">
              <a:rPr lang="en-US" smtClean="0"/>
              <a:t>7/29/2019</a:t>
            </a:fld>
            <a:endParaRPr lang="en-US"/>
          </a:p>
        </p:txBody>
      </p:sp>
      <p:sp>
        <p:nvSpPr>
          <p:cNvPr id="6" name="Footer Placeholder 5">
            <a:extLst>
              <a:ext uri="{FF2B5EF4-FFF2-40B4-BE49-F238E27FC236}">
                <a16:creationId xmlns:a16="http://schemas.microsoft.com/office/drawing/2014/main" id="{0324EB75-0327-4C55-A6A0-0B75198FEA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062D26-C0AC-40FD-8ECF-115B7995E336}"/>
              </a:ext>
            </a:extLst>
          </p:cNvPr>
          <p:cNvSpPr>
            <a:spLocks noGrp="1"/>
          </p:cNvSpPr>
          <p:nvPr>
            <p:ph type="sldNum" sz="quarter" idx="12"/>
          </p:nvPr>
        </p:nvSpPr>
        <p:spPr/>
        <p:txBody>
          <a:bodyPr/>
          <a:lstStyle/>
          <a:p>
            <a:fld id="{15E0FE64-C719-4834-B688-7558C3072E1E}" type="slidenum">
              <a:rPr lang="en-US" smtClean="0"/>
              <a:t>‹#›</a:t>
            </a:fld>
            <a:endParaRPr lang="en-US"/>
          </a:p>
        </p:txBody>
      </p:sp>
    </p:spTree>
    <p:extLst>
      <p:ext uri="{BB962C8B-B14F-4D97-AF65-F5344CB8AC3E}">
        <p14:creationId xmlns:p14="http://schemas.microsoft.com/office/powerpoint/2010/main" val="2140919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0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ED3252-20DB-4AD1-9BEE-8DEEDCBFD8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FC5CED-4215-4EE1-9913-D800B874D1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0DF6C1-7FD9-4545-B48B-86CF6D5F15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17CF41-0487-4F02-A095-A1B4852563BA}" type="datetimeFigureOut">
              <a:rPr lang="en-US" smtClean="0"/>
              <a:t>7/29/2019</a:t>
            </a:fld>
            <a:endParaRPr lang="en-US"/>
          </a:p>
        </p:txBody>
      </p:sp>
      <p:sp>
        <p:nvSpPr>
          <p:cNvPr id="5" name="Footer Placeholder 4">
            <a:extLst>
              <a:ext uri="{FF2B5EF4-FFF2-40B4-BE49-F238E27FC236}">
                <a16:creationId xmlns:a16="http://schemas.microsoft.com/office/drawing/2014/main" id="{896E97B2-0957-48A1-A457-C108E2D920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B73E7D-F23A-4AAE-B6FE-4F44AD93C5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0FE64-C719-4834-B688-7558C3072E1E}" type="slidenum">
              <a:rPr lang="en-US" smtClean="0"/>
              <a:t>‹#›</a:t>
            </a:fld>
            <a:endParaRPr lang="en-US"/>
          </a:p>
        </p:txBody>
      </p:sp>
    </p:spTree>
    <p:extLst>
      <p:ext uri="{BB962C8B-B14F-4D97-AF65-F5344CB8AC3E}">
        <p14:creationId xmlns:p14="http://schemas.microsoft.com/office/powerpoint/2010/main" val="76367509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4816F9-875F-458F-97ED-A6CE580F8622}"/>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27965" b="16300"/>
          <a:stretch/>
        </p:blipFill>
        <p:spPr>
          <a:xfrm>
            <a:off x="62635" y="78004"/>
            <a:ext cx="11914649" cy="6701991"/>
          </a:xfrm>
          <a:prstGeom prst="rect">
            <a:avLst/>
          </a:prstGeom>
          <a:ln>
            <a:solidFill>
              <a:srgbClr val="FFFF00"/>
            </a:solidFill>
          </a:ln>
        </p:spPr>
      </p:pic>
      <p:sp>
        <p:nvSpPr>
          <p:cNvPr id="45" name="Freeform: Shape 4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8B4EB882-8F77-44AE-A636-44FB67AD78DA}"/>
              </a:ext>
            </a:extLst>
          </p:cNvPr>
          <p:cNvSpPr>
            <a:spLocks noGrp="1"/>
          </p:cNvSpPr>
          <p:nvPr>
            <p:ph type="title"/>
          </p:nvPr>
        </p:nvSpPr>
        <p:spPr>
          <a:xfrm>
            <a:off x="7339053" y="1102117"/>
            <a:ext cx="4638231" cy="2181772"/>
          </a:xfrm>
        </p:spPr>
        <p:txBody>
          <a:bodyPr vert="horz" lIns="91440" tIns="45720" rIns="91440" bIns="45720" rtlCol="0" anchor="ctr">
            <a:normAutofit/>
          </a:bodyPr>
          <a:lstStyle/>
          <a:p>
            <a:pPr algn="ctr"/>
            <a:r>
              <a:rPr lang="en-US" sz="5400" b="1" dirty="0">
                <a:latin typeface="Times New Roman" panose="02020603050405020304" pitchFamily="18" charset="0"/>
                <a:cs typeface="Times New Roman" panose="02020603050405020304" pitchFamily="18" charset="0"/>
              </a:rPr>
              <a:t>Education In America</a:t>
            </a:r>
          </a:p>
        </p:txBody>
      </p:sp>
      <p:sp>
        <p:nvSpPr>
          <p:cNvPr id="6" name="TextBox 5">
            <a:extLst>
              <a:ext uri="{FF2B5EF4-FFF2-40B4-BE49-F238E27FC236}">
                <a16:creationId xmlns:a16="http://schemas.microsoft.com/office/drawing/2014/main" id="{E02B4E4F-BDFC-490E-86E9-62A72DF9FC7E}"/>
              </a:ext>
            </a:extLst>
          </p:cNvPr>
          <p:cNvSpPr txBox="1"/>
          <p:nvPr/>
        </p:nvSpPr>
        <p:spPr>
          <a:xfrm>
            <a:off x="7843272" y="2513843"/>
            <a:ext cx="4062642" cy="2754086"/>
          </a:xfrm>
          <a:prstGeom prst="rect">
            <a:avLst/>
          </a:prstGeom>
        </p:spPr>
        <p:txBody>
          <a:bodyPr vert="horz" lIns="91440" tIns="45720" rIns="91440" bIns="45720" rtlCol="0" anchor="t">
            <a:normAutofit/>
          </a:bodyPr>
          <a:lstStyle/>
          <a:p>
            <a:pPr algn="r">
              <a:lnSpc>
                <a:spcPct val="90000"/>
              </a:lnSpc>
              <a:spcAft>
                <a:spcPts val="600"/>
              </a:spcAft>
            </a:pPr>
            <a:endParaRPr lang="en-US" b="1" u="sng" dirty="0"/>
          </a:p>
          <a:p>
            <a:pPr algn="r">
              <a:lnSpc>
                <a:spcPct val="90000"/>
              </a:lnSpc>
              <a:spcAft>
                <a:spcPts val="600"/>
              </a:spcAft>
            </a:pPr>
            <a:endParaRPr lang="en-US" b="1" u="sng" dirty="0"/>
          </a:p>
          <a:p>
            <a:pPr algn="r">
              <a:lnSpc>
                <a:spcPct val="90000"/>
              </a:lnSpc>
              <a:spcAft>
                <a:spcPts val="600"/>
              </a:spcAft>
            </a:pPr>
            <a:endParaRPr lang="en-US" b="1" u="sng" dirty="0"/>
          </a:p>
          <a:p>
            <a:pPr algn="r">
              <a:lnSpc>
                <a:spcPct val="90000"/>
              </a:lnSpc>
              <a:spcAft>
                <a:spcPts val="600"/>
              </a:spcAft>
            </a:pPr>
            <a:endParaRPr lang="en-US" b="1" u="sng" dirty="0"/>
          </a:p>
          <a:p>
            <a:pPr algn="r">
              <a:lnSpc>
                <a:spcPct val="90000"/>
              </a:lnSpc>
              <a:spcAft>
                <a:spcPts val="600"/>
              </a:spcAft>
            </a:pPr>
            <a:r>
              <a:rPr lang="en-US" b="1" u="sng" dirty="0">
                <a:latin typeface="Times New Roman" panose="02020603050405020304" pitchFamily="18" charset="0"/>
                <a:cs typeface="Times New Roman" panose="02020603050405020304" pitchFamily="18" charset="0"/>
              </a:rPr>
              <a:t>Prepping For The Benjamins</a:t>
            </a:r>
          </a:p>
          <a:p>
            <a:pPr algn="r">
              <a:lnSpc>
                <a:spcPct val="90000"/>
              </a:lnSpc>
              <a:spcAft>
                <a:spcPts val="600"/>
              </a:spcAft>
            </a:pPr>
            <a:r>
              <a:rPr lang="en-US" dirty="0">
                <a:latin typeface="Times New Roman" panose="02020603050405020304" pitchFamily="18" charset="0"/>
                <a:cs typeface="Times New Roman" panose="02020603050405020304" pitchFamily="18" charset="0"/>
              </a:rPr>
              <a:t>Elizabeth Duenas</a:t>
            </a:r>
          </a:p>
          <a:p>
            <a:pPr algn="r">
              <a:lnSpc>
                <a:spcPct val="90000"/>
              </a:lnSpc>
              <a:spcAft>
                <a:spcPts val="600"/>
              </a:spcAft>
            </a:pPr>
            <a:r>
              <a:rPr lang="en-US" dirty="0">
                <a:latin typeface="Times New Roman" panose="02020603050405020304" pitchFamily="18" charset="0"/>
                <a:cs typeface="Times New Roman" panose="02020603050405020304" pitchFamily="18" charset="0"/>
              </a:rPr>
              <a:t>John Hawkins</a:t>
            </a:r>
          </a:p>
          <a:p>
            <a:pPr algn="r">
              <a:lnSpc>
                <a:spcPct val="90000"/>
              </a:lnSpc>
              <a:spcAft>
                <a:spcPts val="600"/>
              </a:spcAft>
            </a:pPr>
            <a:r>
              <a:rPr lang="en-US" dirty="0">
                <a:latin typeface="Times New Roman" panose="02020603050405020304" pitchFamily="18" charset="0"/>
                <a:cs typeface="Times New Roman" panose="02020603050405020304" pitchFamily="18" charset="0"/>
              </a:rPr>
              <a:t>Gustavo Mendoza</a:t>
            </a:r>
          </a:p>
        </p:txBody>
      </p:sp>
    </p:spTree>
    <p:extLst>
      <p:ext uri="{BB962C8B-B14F-4D97-AF65-F5344CB8AC3E}">
        <p14:creationId xmlns:p14="http://schemas.microsoft.com/office/powerpoint/2010/main" val="3383377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lt1"/>
              </a:buClr>
              <a:buSzPts val="2800"/>
              <a:buNone/>
            </a:pPr>
            <a:endParaRPr/>
          </a:p>
        </p:txBody>
      </p:sp>
      <p:sp>
        <p:nvSpPr>
          <p:cNvPr id="141" name="Google Shape;141;p3"/>
          <p:cNvSpPr txBox="1"/>
          <p:nvPr/>
        </p:nvSpPr>
        <p:spPr>
          <a:xfrm>
            <a:off x="1957275" y="6176975"/>
            <a:ext cx="7950900" cy="46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Income Per Capita around the US </a:t>
            </a:r>
            <a:endParaRPr sz="2400" dirty="0">
              <a:solidFill>
                <a:schemeClr val="bg1"/>
              </a:solidFill>
              <a:latin typeface="Times New Roman"/>
              <a:ea typeface="Times New Roman"/>
              <a:cs typeface="Times New Roman"/>
              <a:sym typeface="Times New Roman"/>
            </a:endParaRPr>
          </a:p>
        </p:txBody>
      </p:sp>
      <p:pic>
        <p:nvPicPr>
          <p:cNvPr id="142" name="Google Shape;142;p3"/>
          <p:cNvPicPr preferRelativeResize="0"/>
          <p:nvPr/>
        </p:nvPicPr>
        <p:blipFill>
          <a:blip r:embed="rId3">
            <a:alphaModFix/>
          </a:blip>
          <a:stretch>
            <a:fillRect/>
          </a:stretch>
        </p:blipFill>
        <p:spPr>
          <a:xfrm>
            <a:off x="1238475" y="138150"/>
            <a:ext cx="9388498" cy="58678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t="-9000" b="-9000"/>
          </a:stretch>
        </a:blipFill>
        <a:effectLst/>
      </p:bgPr>
    </p:bg>
    <p:spTree>
      <p:nvGrpSpPr>
        <p:cNvPr id="1" name=""/>
        <p:cNvGrpSpPr/>
        <p:nvPr/>
      </p:nvGrpSpPr>
      <p:grpSpPr>
        <a:xfrm>
          <a:off x="0" y="0"/>
          <a:ext cx="0" cy="0"/>
          <a:chOff x="0" y="0"/>
          <a:chExt cx="0" cy="0"/>
        </a:xfrm>
      </p:grpSpPr>
      <p:sp>
        <p:nvSpPr>
          <p:cNvPr id="28" name="Rectangle 2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5ABF30-D474-43BB-8CC5-A46FAB06121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kern="1200" dirty="0">
                <a:solidFill>
                  <a:schemeClr val="bg1"/>
                </a:solidFill>
                <a:latin typeface="Times New Roman" panose="02020603050405020304" pitchFamily="18" charset="0"/>
                <a:cs typeface="Times New Roman" panose="02020603050405020304" pitchFamily="18" charset="0"/>
              </a:rPr>
              <a:t>EDUCATION COMPILED PER STATE</a:t>
            </a:r>
          </a:p>
        </p:txBody>
      </p:sp>
      <p:pic>
        <p:nvPicPr>
          <p:cNvPr id="30" name="Content Placeholder 29">
            <a:extLst>
              <a:ext uri="{FF2B5EF4-FFF2-40B4-BE49-F238E27FC236}">
                <a16:creationId xmlns:a16="http://schemas.microsoft.com/office/drawing/2014/main" id="{38F29FDC-47CD-4BDF-969F-8D32A31E558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6602" y="2321560"/>
            <a:ext cx="12058796" cy="2214880"/>
          </a:xfrm>
        </p:spPr>
      </p:pic>
    </p:spTree>
    <p:extLst>
      <p:ext uri="{BB962C8B-B14F-4D97-AF65-F5344CB8AC3E}">
        <p14:creationId xmlns:p14="http://schemas.microsoft.com/office/powerpoint/2010/main" val="888308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424E7B-1C6E-4579-92B5-A724397F7872}"/>
              </a:ext>
            </a:extLst>
          </p:cNvPr>
          <p:cNvSpPr txBox="1"/>
          <p:nvPr/>
        </p:nvSpPr>
        <p:spPr>
          <a:xfrm>
            <a:off x="627938" y="4762982"/>
            <a:ext cx="4267200" cy="1015663"/>
          </a:xfrm>
          <a:prstGeom prst="rect">
            <a:avLst/>
          </a:prstGeom>
          <a:noFill/>
        </p:spPr>
        <p:txBody>
          <a:bodyPr wrap="square" rtlCol="0">
            <a:spAutoFit/>
          </a:bodyPr>
          <a:lstStyle/>
          <a:p>
            <a:pPr marL="342900" indent="-34290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endParaRPr lang="en-US" sz="2000" dirty="0">
              <a:solidFill>
                <a:schemeClr val="bg1"/>
              </a:solidFill>
              <a:latin typeface="Times New Roman" panose="02020603050405020304" pitchFamily="18" charset="0"/>
              <a:cs typeface="Times New Roman" panose="02020603050405020304" pitchFamily="18" charset="0"/>
            </a:endParaRPr>
          </a:p>
          <a:p>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A33DCC8-B371-4FFB-A664-07384FD4A82F}"/>
              </a:ext>
            </a:extLst>
          </p:cNvPr>
          <p:cNvSpPr txBox="1"/>
          <p:nvPr/>
        </p:nvSpPr>
        <p:spPr>
          <a:xfrm>
            <a:off x="7467343" y="4877811"/>
            <a:ext cx="4003964" cy="707886"/>
          </a:xfrm>
          <a:prstGeom prst="rect">
            <a:avLst/>
          </a:prstGeom>
          <a:noFill/>
        </p:spPr>
        <p:txBody>
          <a:bodyPr wrap="square" rtlCol="0">
            <a:spAutoFit/>
          </a:bodyPr>
          <a:lstStyle/>
          <a:p>
            <a:pPr marL="342900" indent="-34290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501991B-AD85-47E1-8D34-7731F711D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829" y="1494626"/>
            <a:ext cx="4825362" cy="4825362"/>
          </a:xfrm>
          <a:prstGeom prst="rect">
            <a:avLst/>
          </a:prstGeom>
        </p:spPr>
      </p:pic>
      <p:pic>
        <p:nvPicPr>
          <p:cNvPr id="13" name="Content Placeholder 12">
            <a:extLst>
              <a:ext uri="{FF2B5EF4-FFF2-40B4-BE49-F238E27FC236}">
                <a16:creationId xmlns:a16="http://schemas.microsoft.com/office/drawing/2014/main" id="{5116C139-A437-4AE3-9368-311BD1BBE46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545200" y="1494627"/>
            <a:ext cx="4825362" cy="4825362"/>
          </a:xfrm>
        </p:spPr>
      </p:pic>
      <p:sp>
        <p:nvSpPr>
          <p:cNvPr id="14" name="TextBox 13">
            <a:extLst>
              <a:ext uri="{FF2B5EF4-FFF2-40B4-BE49-F238E27FC236}">
                <a16:creationId xmlns:a16="http://schemas.microsoft.com/office/drawing/2014/main" id="{3AAF8B2F-4B56-4199-A421-EE978278D8D7}"/>
              </a:ext>
            </a:extLst>
          </p:cNvPr>
          <p:cNvSpPr txBox="1"/>
          <p:nvPr/>
        </p:nvSpPr>
        <p:spPr>
          <a:xfrm>
            <a:off x="2036618" y="277091"/>
            <a:ext cx="8160327" cy="923330"/>
          </a:xfrm>
          <a:prstGeom prst="rect">
            <a:avLst/>
          </a:prstGeom>
          <a:noFill/>
        </p:spPr>
        <p:txBody>
          <a:bodyPr wrap="square" rtlCol="0">
            <a:spAutoFit/>
          </a:bodyPr>
          <a:lstStyle/>
          <a:p>
            <a:pPr algn="ctr"/>
            <a:r>
              <a:rPr lang="en-US" sz="5400" dirty="0">
                <a:solidFill>
                  <a:schemeClr val="bg1"/>
                </a:solidFill>
                <a:latin typeface="Times New Roman" panose="02020603050405020304" pitchFamily="18" charset="0"/>
                <a:cs typeface="Times New Roman" panose="02020603050405020304" pitchFamily="18" charset="0"/>
              </a:rPr>
              <a:t>SCATTER PLOT</a:t>
            </a:r>
          </a:p>
        </p:txBody>
      </p:sp>
    </p:spTree>
    <p:extLst>
      <p:ext uri="{BB962C8B-B14F-4D97-AF65-F5344CB8AC3E}">
        <p14:creationId xmlns:p14="http://schemas.microsoft.com/office/powerpoint/2010/main" val="3969903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43E46E-4173-4164-B4FF-ECF8BACFEE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01" y="471324"/>
            <a:ext cx="4939146" cy="4759541"/>
          </a:xfrm>
          <a:prstGeom prst="rect">
            <a:avLst/>
          </a:prstGeom>
        </p:spPr>
      </p:pic>
      <p:sp>
        <p:nvSpPr>
          <p:cNvPr id="2" name="TextBox 1">
            <a:extLst>
              <a:ext uri="{FF2B5EF4-FFF2-40B4-BE49-F238E27FC236}">
                <a16:creationId xmlns:a16="http://schemas.microsoft.com/office/drawing/2014/main" id="{2170296A-BB7A-48D6-A2BD-04B500C0728A}"/>
              </a:ext>
            </a:extLst>
          </p:cNvPr>
          <p:cNvSpPr txBox="1"/>
          <p:nvPr/>
        </p:nvSpPr>
        <p:spPr>
          <a:xfrm>
            <a:off x="714544" y="5555673"/>
            <a:ext cx="4744147" cy="1354217"/>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R value: 0.7805</a:t>
            </a:r>
          </a:p>
          <a:p>
            <a:r>
              <a:rPr lang="en-US" sz="3200" b="1" dirty="0">
                <a:solidFill>
                  <a:schemeClr val="bg1"/>
                </a:solidFill>
                <a:latin typeface="Times New Roman" panose="02020603050405020304" pitchFamily="18" charset="0"/>
                <a:cs typeface="Times New Roman" panose="02020603050405020304" pitchFamily="18" charset="0"/>
              </a:rPr>
              <a:t>P value: 1.4 e^-11</a:t>
            </a:r>
          </a:p>
          <a:p>
            <a:r>
              <a:rPr lang="en-US" dirty="0">
                <a:solidFill>
                  <a:schemeClr val="bg1"/>
                </a:solidFill>
                <a:latin typeface="Times New Roman" panose="02020603050405020304" pitchFamily="18" charset="0"/>
                <a:cs typeface="Times New Roman" panose="02020603050405020304" pitchFamily="18" charset="0"/>
              </a:rPr>
              <a:t>  </a:t>
            </a:r>
          </a:p>
        </p:txBody>
      </p:sp>
      <p:sp>
        <p:nvSpPr>
          <p:cNvPr id="6" name="TextBox 5">
            <a:extLst>
              <a:ext uri="{FF2B5EF4-FFF2-40B4-BE49-F238E27FC236}">
                <a16:creationId xmlns:a16="http://schemas.microsoft.com/office/drawing/2014/main" id="{016BD125-B37C-43D6-8A62-FB09B7D1EA84}"/>
              </a:ext>
            </a:extLst>
          </p:cNvPr>
          <p:cNvSpPr txBox="1"/>
          <p:nvPr/>
        </p:nvSpPr>
        <p:spPr>
          <a:xfrm>
            <a:off x="7447853" y="5476074"/>
            <a:ext cx="4744147" cy="1846659"/>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R value: 0.8878</a:t>
            </a:r>
          </a:p>
          <a:p>
            <a:r>
              <a:rPr lang="en-US" sz="3200" b="1" dirty="0">
                <a:solidFill>
                  <a:schemeClr val="bg1"/>
                </a:solidFill>
                <a:latin typeface="Times New Roman" panose="02020603050405020304" pitchFamily="18" charset="0"/>
                <a:cs typeface="Times New Roman" panose="02020603050405020304" pitchFamily="18" charset="0"/>
              </a:rPr>
              <a:t>P value: 3.9 </a:t>
            </a:r>
            <a:r>
              <a:rPr lang="en-US" sz="3200" b="1">
                <a:solidFill>
                  <a:schemeClr val="bg1"/>
                </a:solidFill>
                <a:latin typeface="Times New Roman" panose="02020603050405020304" pitchFamily="18" charset="0"/>
                <a:cs typeface="Times New Roman" panose="02020603050405020304" pitchFamily="18" charset="0"/>
              </a:rPr>
              <a:t>e^-18</a:t>
            </a:r>
            <a:endParaRPr lang="en-US" sz="3200" b="1" dirty="0">
              <a:solidFill>
                <a:schemeClr val="bg1"/>
              </a:solidFill>
              <a:latin typeface="Times New Roman" panose="02020603050405020304" pitchFamily="18" charset="0"/>
              <a:cs typeface="Times New Roman" panose="02020603050405020304" pitchFamily="18" charset="0"/>
            </a:endParaRPr>
          </a:p>
          <a:p>
            <a:endParaRPr lang="en-US" sz="3200" b="1"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33328F04-3063-4567-A944-071DFAF7AC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818" y="603880"/>
            <a:ext cx="4612530" cy="4645399"/>
          </a:xfrm>
          <a:prstGeom prst="rect">
            <a:avLst/>
          </a:prstGeom>
        </p:spPr>
      </p:pic>
    </p:spTree>
    <p:extLst>
      <p:ext uri="{BB962C8B-B14F-4D97-AF65-F5344CB8AC3E}">
        <p14:creationId xmlns:p14="http://schemas.microsoft.com/office/powerpoint/2010/main" val="907204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800" b="1">
                <a:solidFill>
                  <a:schemeClr val="dk1"/>
                </a:solidFill>
                <a:latin typeface="Times New Roman"/>
                <a:ea typeface="Times New Roman"/>
                <a:cs typeface="Times New Roman"/>
                <a:sym typeface="Times New Roman"/>
              </a:rPr>
              <a:t>Looking Deeper</a:t>
            </a:r>
            <a:endParaRPr sz="4800" b="1">
              <a:latin typeface="Times New Roman"/>
              <a:ea typeface="Times New Roman"/>
              <a:cs typeface="Times New Roman"/>
              <a:sym typeface="Times New Roman"/>
            </a:endParaRPr>
          </a:p>
        </p:txBody>
      </p:sp>
      <p:sp>
        <p:nvSpPr>
          <p:cNvPr id="89" name="Google Shape;89;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solidFill>
                  <a:schemeClr val="dk1"/>
                </a:solidFill>
                <a:latin typeface="Times New Roman"/>
                <a:ea typeface="Times New Roman"/>
                <a:cs typeface="Times New Roman"/>
                <a:sym typeface="Times New Roman"/>
              </a:rPr>
              <a:t>Who are the outliers?</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Font typeface="Times New Roman"/>
              <a:buChar char="•"/>
            </a:pPr>
            <a:r>
              <a:rPr lang="en-US">
                <a:solidFill>
                  <a:schemeClr val="dk1"/>
                </a:solidFill>
                <a:latin typeface="Times New Roman"/>
                <a:ea typeface="Times New Roman"/>
                <a:cs typeface="Times New Roman"/>
                <a:sym typeface="Times New Roman"/>
              </a:rPr>
              <a:t>Looking at County level data it appears there are Counties that have a higher income vs. No High School Diploma Rate.  Why is that?</a:t>
            </a:r>
            <a:endParaRPr>
              <a:latin typeface="Times New Roman"/>
              <a:ea typeface="Times New Roman"/>
              <a:cs typeface="Times New Roman"/>
              <a:sym typeface="Times New Roman"/>
            </a:endParaRPr>
          </a:p>
          <a:p>
            <a:pPr marL="685800" lvl="1" indent="-228600" algn="l" rtl="0">
              <a:lnSpc>
                <a:spcPct val="90000"/>
              </a:lnSpc>
              <a:spcBef>
                <a:spcPts val="500"/>
              </a:spcBef>
              <a:spcAft>
                <a:spcPts val="0"/>
              </a:spcAft>
              <a:buClr>
                <a:schemeClr val="dk1"/>
              </a:buClr>
              <a:buSzPts val="2400"/>
              <a:buFont typeface="Times New Roman"/>
              <a:buChar char="•"/>
            </a:pPr>
            <a:r>
              <a:rPr lang="en-US">
                <a:solidFill>
                  <a:schemeClr val="dk1"/>
                </a:solidFill>
                <a:latin typeface="Times New Roman"/>
                <a:ea typeface="Times New Roman"/>
                <a:cs typeface="Times New Roman"/>
                <a:sym typeface="Times New Roman"/>
              </a:rPr>
              <a:t>The assumption without digging deeper is that income is possibly more closely related to industry.  For example, Midland County, Texas has an average per Capita income of $38,545 vs an all Counties average of $26,039.</a:t>
            </a:r>
            <a:endParaRPr>
              <a:latin typeface="Times New Roman"/>
              <a:ea typeface="Times New Roman"/>
              <a:cs typeface="Times New Roman"/>
              <a:sym typeface="Times New Roman"/>
            </a:endParaRPr>
          </a:p>
          <a:p>
            <a:pPr marL="685800" lvl="1" indent="-228600" algn="l" rtl="0">
              <a:lnSpc>
                <a:spcPct val="90000"/>
              </a:lnSpc>
              <a:spcBef>
                <a:spcPts val="500"/>
              </a:spcBef>
              <a:spcAft>
                <a:spcPts val="0"/>
              </a:spcAft>
              <a:buClr>
                <a:schemeClr val="dk1"/>
              </a:buClr>
              <a:buSzPts val="2400"/>
              <a:buFont typeface="Times New Roman"/>
              <a:buChar char="•"/>
            </a:pPr>
            <a:r>
              <a:rPr lang="en-US">
                <a:solidFill>
                  <a:schemeClr val="dk1"/>
                </a:solidFill>
                <a:latin typeface="Times New Roman"/>
                <a:ea typeface="Times New Roman"/>
                <a:cs typeface="Times New Roman"/>
                <a:sym typeface="Times New Roman"/>
              </a:rPr>
              <a:t>Midland County was chosen as an example because it is known that this area is high affected by Oil and Gas industry, a historically well-paying industry.</a:t>
            </a:r>
            <a:endParaRPr>
              <a:latin typeface="Times New Roman"/>
              <a:ea typeface="Times New Roman"/>
              <a:cs typeface="Times New Roman"/>
              <a:sym typeface="Times New Roman"/>
            </a:endParaRPr>
          </a:p>
          <a:p>
            <a:pPr marL="685800" lvl="1" indent="-228600" algn="l" rtl="0">
              <a:lnSpc>
                <a:spcPct val="90000"/>
              </a:lnSpc>
              <a:spcBef>
                <a:spcPts val="500"/>
              </a:spcBef>
              <a:spcAft>
                <a:spcPts val="0"/>
              </a:spcAft>
              <a:buClr>
                <a:schemeClr val="dk1"/>
              </a:buClr>
              <a:buSzPts val="2400"/>
              <a:buFont typeface="Times New Roman"/>
              <a:buChar char="•"/>
            </a:pPr>
            <a:r>
              <a:rPr lang="en-US">
                <a:solidFill>
                  <a:schemeClr val="dk1"/>
                </a:solidFill>
                <a:latin typeface="Times New Roman"/>
                <a:ea typeface="Times New Roman"/>
                <a:cs typeface="Times New Roman"/>
                <a:sym typeface="Times New Roman"/>
              </a:rPr>
              <a:t>It is believed with further research and data other pockets of high compensation with no College degree could be highlighted.</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lt1"/>
              </a:buClr>
              <a:buSzPts val="2800"/>
              <a:buNone/>
            </a:pP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Calibri"/>
              <a:buNone/>
            </a:pPr>
            <a:r>
              <a:rPr lang="en-US" sz="4800" b="1">
                <a:solidFill>
                  <a:srgbClr val="000000"/>
                </a:solidFill>
                <a:latin typeface="Times New Roman"/>
                <a:ea typeface="Times New Roman"/>
                <a:cs typeface="Times New Roman"/>
                <a:sym typeface="Times New Roman"/>
              </a:rPr>
              <a:t>Conclusion</a:t>
            </a:r>
            <a:endParaRPr sz="4800" b="1">
              <a:solidFill>
                <a:srgbClr val="000000"/>
              </a:solidFill>
              <a:latin typeface="Times New Roman"/>
              <a:ea typeface="Times New Roman"/>
              <a:cs typeface="Times New Roman"/>
              <a:sym typeface="Times New Roman"/>
            </a:endParaRPr>
          </a:p>
        </p:txBody>
      </p:sp>
      <p:sp>
        <p:nvSpPr>
          <p:cNvPr id="148" name="Google Shape;148;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lt1"/>
              </a:buClr>
              <a:buSzPts val="2800"/>
              <a:buNone/>
            </a:pPr>
            <a:endParaRPr/>
          </a:p>
        </p:txBody>
      </p:sp>
      <p:pic>
        <p:nvPicPr>
          <p:cNvPr id="149" name="Google Shape;149;p5"/>
          <p:cNvPicPr preferRelativeResize="0"/>
          <p:nvPr/>
        </p:nvPicPr>
        <p:blipFill>
          <a:blip r:embed="rId3">
            <a:alphaModFix/>
          </a:blip>
          <a:stretch>
            <a:fillRect/>
          </a:stretch>
        </p:blipFill>
        <p:spPr>
          <a:xfrm>
            <a:off x="2286000" y="1858175"/>
            <a:ext cx="7620000" cy="4286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endParaRPr/>
          </a:p>
        </p:txBody>
      </p:sp>
      <p:sp>
        <p:nvSpPr>
          <p:cNvPr id="131" name="Google Shape;13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lt1"/>
              </a:buClr>
              <a:buSzPts val="2800"/>
              <a:buNone/>
            </a:pPr>
            <a:endParaRPr/>
          </a:p>
        </p:txBody>
      </p:sp>
      <p:pic>
        <p:nvPicPr>
          <p:cNvPr id="132" name="Google Shape;132;p6"/>
          <p:cNvPicPr preferRelativeResize="0">
            <a:picLocks noGrp="1"/>
          </p:cNvPicPr>
          <p:nvPr>
            <p:ph type="body" idx="1"/>
          </p:nvPr>
        </p:nvPicPr>
        <p:blipFill rotWithShape="1">
          <a:blip r:embed="rId3">
            <a:alphaModFix/>
          </a:blip>
          <a:srcRect/>
          <a:stretch/>
        </p:blipFill>
        <p:spPr>
          <a:xfrm>
            <a:off x="3172849" y="533400"/>
            <a:ext cx="5518800" cy="554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6000" b="1">
                <a:solidFill>
                  <a:schemeClr val="dk1"/>
                </a:solidFill>
                <a:latin typeface="Times New Roman"/>
                <a:ea typeface="Times New Roman"/>
                <a:cs typeface="Times New Roman"/>
                <a:sym typeface="Times New Roman"/>
              </a:rPr>
              <a:t>Data Sources</a:t>
            </a:r>
            <a:endParaRPr sz="6000">
              <a:latin typeface="Times New Roman"/>
              <a:ea typeface="Times New Roman"/>
              <a:cs typeface="Times New Roman"/>
              <a:sym typeface="Times New Roman"/>
            </a:endParaRPr>
          </a:p>
        </p:txBody>
      </p:sp>
      <p:sp>
        <p:nvSpPr>
          <p:cNvPr id="107" name="Google Shape;107;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7200"/>
              <a:buNone/>
            </a:pPr>
            <a:r>
              <a:rPr lang="en-US" sz="7200">
                <a:solidFill>
                  <a:schemeClr val="dk1"/>
                </a:solidFill>
                <a:latin typeface="Times New Roman"/>
                <a:ea typeface="Times New Roman"/>
                <a:cs typeface="Times New Roman"/>
                <a:sym typeface="Times New Roman"/>
              </a:rPr>
              <a:t>How did we get there?</a:t>
            </a:r>
            <a:endParaRPr>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800"/>
              <a:buFont typeface="Calibri"/>
              <a:buNone/>
            </a:pPr>
            <a:r>
              <a:rPr lang="en-US" sz="4800" b="1">
                <a:solidFill>
                  <a:schemeClr val="dk1"/>
                </a:solidFill>
                <a:latin typeface="Times New Roman"/>
                <a:ea typeface="Times New Roman"/>
                <a:cs typeface="Times New Roman"/>
                <a:sym typeface="Times New Roman"/>
              </a:rPr>
              <a:t>Data Sources</a:t>
            </a:r>
            <a:endParaRPr>
              <a:latin typeface="Times New Roman"/>
              <a:ea typeface="Times New Roman"/>
              <a:cs typeface="Times New Roman"/>
              <a:sym typeface="Times New Roman"/>
            </a:endParaRPr>
          </a:p>
        </p:txBody>
      </p:sp>
      <p:pic>
        <p:nvPicPr>
          <p:cNvPr id="114" name="Google Shape;114;p4"/>
          <p:cNvPicPr preferRelativeResize="0"/>
          <p:nvPr/>
        </p:nvPicPr>
        <p:blipFill rotWithShape="1">
          <a:blip r:embed="rId3">
            <a:alphaModFix/>
          </a:blip>
          <a:srcRect/>
          <a:stretch/>
        </p:blipFill>
        <p:spPr>
          <a:xfrm>
            <a:off x="2209130" y="1358375"/>
            <a:ext cx="7493463" cy="5025432"/>
          </a:xfrm>
          <a:prstGeom prst="rect">
            <a:avLst/>
          </a:prstGeom>
          <a:noFill/>
          <a:ln>
            <a:noFill/>
          </a:ln>
        </p:spPr>
      </p:pic>
      <p:pic>
        <p:nvPicPr>
          <p:cNvPr id="115" name="Google Shape;115;p4"/>
          <p:cNvPicPr preferRelativeResize="0"/>
          <p:nvPr/>
        </p:nvPicPr>
        <p:blipFill rotWithShape="1">
          <a:blip r:embed="rId4">
            <a:alphaModFix/>
          </a:blip>
          <a:srcRect/>
          <a:stretch/>
        </p:blipFill>
        <p:spPr>
          <a:xfrm>
            <a:off x="1250138" y="1436713"/>
            <a:ext cx="9116343" cy="4083362"/>
          </a:xfrm>
          <a:prstGeom prst="rect">
            <a:avLst/>
          </a:prstGeom>
          <a:noFill/>
          <a:ln>
            <a:noFill/>
          </a:ln>
        </p:spPr>
      </p:pic>
      <p:pic>
        <p:nvPicPr>
          <p:cNvPr id="116" name="Google Shape;116;p4"/>
          <p:cNvPicPr preferRelativeResize="0"/>
          <p:nvPr/>
        </p:nvPicPr>
        <p:blipFill rotWithShape="1">
          <a:blip r:embed="rId5">
            <a:alphaModFix/>
          </a:blip>
          <a:srcRect/>
          <a:stretch/>
        </p:blipFill>
        <p:spPr>
          <a:xfrm>
            <a:off x="2784510" y="1459561"/>
            <a:ext cx="6622980" cy="4492380"/>
          </a:xfrm>
          <a:prstGeom prst="rect">
            <a:avLst/>
          </a:prstGeom>
          <a:noFill/>
          <a:ln>
            <a:noFill/>
          </a:ln>
        </p:spPr>
      </p:pic>
      <p:pic>
        <p:nvPicPr>
          <p:cNvPr id="117" name="Google Shape;117;p4"/>
          <p:cNvPicPr preferRelativeResize="0"/>
          <p:nvPr/>
        </p:nvPicPr>
        <p:blipFill rotWithShape="1">
          <a:blip r:embed="rId6">
            <a:alphaModFix/>
          </a:blip>
          <a:srcRect/>
          <a:stretch/>
        </p:blipFill>
        <p:spPr>
          <a:xfrm>
            <a:off x="1595001" y="1337925"/>
            <a:ext cx="9265138" cy="5336251"/>
          </a:xfrm>
          <a:prstGeom prst="rect">
            <a:avLst/>
          </a:prstGeom>
          <a:noFill/>
          <a:ln>
            <a:noFill/>
          </a:ln>
        </p:spPr>
      </p:pic>
      <p:pic>
        <p:nvPicPr>
          <p:cNvPr id="118" name="Google Shape;118;p4"/>
          <p:cNvPicPr preferRelativeResize="0"/>
          <p:nvPr/>
        </p:nvPicPr>
        <p:blipFill rotWithShape="1">
          <a:blip r:embed="rId7">
            <a:alphaModFix/>
          </a:blip>
          <a:srcRect/>
          <a:stretch/>
        </p:blipFill>
        <p:spPr>
          <a:xfrm>
            <a:off x="1236135" y="1303246"/>
            <a:ext cx="9982869" cy="480501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4"/>
                                        </p:tgtEl>
                                      </p:cBhvr>
                                    </p:animEffect>
                                    <p:set>
                                      <p:cBhvr>
                                        <p:cTn id="7" dur="1" fill="hold">
                                          <p:stCondLst>
                                            <p:cond delay="500"/>
                                          </p:stCondLst>
                                        </p:cTn>
                                        <p:tgtEl>
                                          <p:spTgt spid="114"/>
                                        </p:tgtEl>
                                        <p:attrNameLst>
                                          <p:attrName>style.visibility</p:attrName>
                                        </p:attrNameLst>
                                      </p:cBhvr>
                                      <p:to>
                                        <p:strVal val="hidden"/>
                                      </p:to>
                                    </p:set>
                                  </p:childTnLst>
                                </p:cTn>
                              </p:par>
                              <p:par>
                                <p:cTn id="8" presetID="2" presetClass="entr" presetSubtype="4" fill="hold" nodeType="withEffect">
                                  <p:stCondLst>
                                    <p:cond delay="0"/>
                                  </p:stCondLst>
                                  <p:childTnLst>
                                    <p:set>
                                      <p:cBhvr>
                                        <p:cTn id="9" dur="1" fill="hold">
                                          <p:stCondLst>
                                            <p:cond delay="0"/>
                                          </p:stCondLst>
                                        </p:cTn>
                                        <p:tgtEl>
                                          <p:spTgt spid="115"/>
                                        </p:tgtEl>
                                        <p:attrNameLst>
                                          <p:attrName>style.visibility</p:attrName>
                                        </p:attrNameLst>
                                      </p:cBhvr>
                                      <p:to>
                                        <p:strVal val="visible"/>
                                      </p:to>
                                    </p:set>
                                    <p:anim calcmode="lin" valueType="num">
                                      <p:cBhvr additive="base">
                                        <p:cTn id="10" dur="500"/>
                                        <p:tgtEl>
                                          <p:spTgt spid="115"/>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15"/>
                                        </p:tgtEl>
                                      </p:cBhvr>
                                    </p:animEffect>
                                    <p:set>
                                      <p:cBhvr>
                                        <p:cTn id="15" dur="1" fill="hold">
                                          <p:stCondLst>
                                            <p:cond delay="500"/>
                                          </p:stCondLst>
                                        </p:cTn>
                                        <p:tgtEl>
                                          <p:spTgt spid="115"/>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18"/>
                                        </p:tgtEl>
                                        <p:attrNameLst>
                                          <p:attrName>style.visibility</p:attrName>
                                        </p:attrNameLst>
                                      </p:cBhvr>
                                      <p:to>
                                        <p:strVal val="visible"/>
                                      </p:to>
                                    </p:set>
                                    <p:animEffect transition="in" filter="fade">
                                      <p:cBhvr>
                                        <p:cTn id="18" dur="500"/>
                                        <p:tgtEl>
                                          <p:spTgt spid="1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18"/>
                                        </p:tgtEl>
                                      </p:cBhvr>
                                    </p:animEffect>
                                    <p:set>
                                      <p:cBhvr>
                                        <p:cTn id="23" dur="1" fill="hold">
                                          <p:stCondLst>
                                            <p:cond delay="500"/>
                                          </p:stCondLst>
                                        </p:cTn>
                                        <p:tgtEl>
                                          <p:spTgt spid="118"/>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500"/>
                                        <p:tgtEl>
                                          <p:spTgt spid="1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16"/>
                                        </p:tgtEl>
                                      </p:cBhvr>
                                    </p:animEffect>
                                    <p:set>
                                      <p:cBhvr>
                                        <p:cTn id="31" dur="1" fill="hold">
                                          <p:stCondLst>
                                            <p:cond delay="500"/>
                                          </p:stCondLst>
                                        </p:cTn>
                                        <p:tgtEl>
                                          <p:spTgt spid="116"/>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solidFill>
                  <a:schemeClr val="dk1"/>
                </a:solidFill>
                <a:latin typeface="Times New Roman"/>
                <a:ea typeface="Times New Roman"/>
                <a:cs typeface="Times New Roman"/>
                <a:sym typeface="Times New Roman"/>
              </a:rPr>
              <a:t>Data Sources</a:t>
            </a:r>
            <a:endParaRPr>
              <a:latin typeface="Times New Roman"/>
              <a:ea typeface="Times New Roman"/>
              <a:cs typeface="Times New Roman"/>
              <a:sym typeface="Times New Roman"/>
            </a:endParaRPr>
          </a:p>
        </p:txBody>
      </p:sp>
      <p:sp>
        <p:nvSpPr>
          <p:cNvPr id="125" name="Google Shape;125;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None/>
            </a:pPr>
            <a:r>
              <a:rPr lang="en-US" sz="3600">
                <a:solidFill>
                  <a:schemeClr val="dk1"/>
                </a:solidFill>
                <a:latin typeface="Times New Roman"/>
                <a:ea typeface="Times New Roman"/>
                <a:cs typeface="Times New Roman"/>
                <a:sym typeface="Times New Roman"/>
              </a:rPr>
              <a:t>Census API Wrapper</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lt1"/>
              </a:buClr>
              <a:buSzPts val="1100"/>
              <a:buNone/>
            </a:pPr>
            <a:endParaRPr sz="1100">
              <a:solidFill>
                <a:schemeClr val="dk1"/>
              </a:solidFill>
              <a:latin typeface="Times New Roman"/>
              <a:ea typeface="Times New Roman"/>
              <a:cs typeface="Times New Roman"/>
              <a:sym typeface="Times New Roman"/>
            </a:endParaRPr>
          </a:p>
          <a:p>
            <a:pPr marL="685800" lvl="1" indent="-228600" algn="l" rtl="0">
              <a:lnSpc>
                <a:spcPct val="90000"/>
              </a:lnSpc>
              <a:spcBef>
                <a:spcPts val="50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Year – 2017</a:t>
            </a:r>
            <a:endParaRPr>
              <a:latin typeface="Times New Roman"/>
              <a:ea typeface="Times New Roman"/>
              <a:cs typeface="Times New Roman"/>
              <a:sym typeface="Times New Roman"/>
            </a:endParaRPr>
          </a:p>
          <a:p>
            <a:pPr marL="685800" lvl="1" indent="-228600" algn="l" rtl="0">
              <a:lnSpc>
                <a:spcPct val="90000"/>
              </a:lnSpc>
              <a:spcBef>
                <a:spcPts val="50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Data Set ACS5</a:t>
            </a:r>
            <a:endParaRPr>
              <a:latin typeface="Times New Roman"/>
              <a:ea typeface="Times New Roman"/>
              <a:cs typeface="Times New Roman"/>
              <a:sym typeface="Times New Roman"/>
            </a:endParaRPr>
          </a:p>
          <a:p>
            <a:pPr marL="1143000" lvl="2" indent="-228600" algn="l" rtl="0">
              <a:lnSpc>
                <a:spcPct val="90000"/>
              </a:lnSpc>
              <a:spcBef>
                <a:spcPts val="500"/>
              </a:spcBef>
              <a:spcAft>
                <a:spcPts val="0"/>
              </a:spcAft>
              <a:buClr>
                <a:schemeClr val="dk1"/>
              </a:buClr>
              <a:buSzPts val="2800"/>
              <a:buFont typeface="Times New Roman"/>
              <a:buChar char="•"/>
            </a:pPr>
            <a:r>
              <a:rPr lang="en-US" sz="2800">
                <a:solidFill>
                  <a:schemeClr val="dk1"/>
                </a:solidFill>
                <a:latin typeface="Times New Roman"/>
                <a:ea typeface="Times New Roman"/>
                <a:cs typeface="Times New Roman"/>
                <a:sym typeface="Times New Roman"/>
              </a:rPr>
              <a:t>American Community Survey </a:t>
            </a:r>
            <a:endParaRPr>
              <a:latin typeface="Times New Roman"/>
              <a:ea typeface="Times New Roman"/>
              <a:cs typeface="Times New Roman"/>
              <a:sym typeface="Times New Roman"/>
            </a:endParaRPr>
          </a:p>
          <a:p>
            <a:pPr marL="1143000" lvl="2" indent="-228600" algn="l" rtl="0">
              <a:lnSpc>
                <a:spcPct val="90000"/>
              </a:lnSpc>
              <a:spcBef>
                <a:spcPts val="500"/>
              </a:spcBef>
              <a:spcAft>
                <a:spcPts val="0"/>
              </a:spcAft>
              <a:buClr>
                <a:schemeClr val="dk1"/>
              </a:buClr>
              <a:buSzPts val="2800"/>
              <a:buFont typeface="Times New Roman"/>
              <a:buChar char="•"/>
            </a:pPr>
            <a:r>
              <a:rPr lang="en-US" sz="2800">
                <a:solidFill>
                  <a:schemeClr val="dk1"/>
                </a:solidFill>
                <a:latin typeface="Times New Roman"/>
                <a:ea typeface="Times New Roman"/>
                <a:cs typeface="Times New Roman"/>
                <a:sym typeface="Times New Roman"/>
              </a:rPr>
              <a:t>60 Months (5years) of collected data</a:t>
            </a:r>
            <a:endParaRPr>
              <a:latin typeface="Times New Roman"/>
              <a:ea typeface="Times New Roman"/>
              <a:cs typeface="Times New Roman"/>
              <a:sym typeface="Times New Roman"/>
            </a:endParaRPr>
          </a:p>
          <a:p>
            <a:pPr marL="1143000" lvl="2" indent="-228600" algn="l" rtl="0">
              <a:lnSpc>
                <a:spcPct val="90000"/>
              </a:lnSpc>
              <a:spcBef>
                <a:spcPts val="500"/>
              </a:spcBef>
              <a:spcAft>
                <a:spcPts val="0"/>
              </a:spcAft>
              <a:buClr>
                <a:schemeClr val="dk1"/>
              </a:buClr>
              <a:buSzPts val="2800"/>
              <a:buFont typeface="Times New Roman"/>
              <a:buChar char="•"/>
            </a:pPr>
            <a:r>
              <a:rPr lang="en-US" sz="2800">
                <a:solidFill>
                  <a:schemeClr val="dk1"/>
                </a:solidFill>
                <a:latin typeface="Times New Roman"/>
                <a:ea typeface="Times New Roman"/>
                <a:cs typeface="Times New Roman"/>
                <a:sym typeface="Times New Roman"/>
              </a:rPr>
              <a:t>Large Sample Size</a:t>
            </a:r>
            <a:endParaRPr>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5e10188767_1_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07" name="Google Shape;107;g5e10188767_1_1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108" name="Google Shape;108;g5e10188767_1_19"/>
          <p:cNvPicPr preferRelativeResize="0"/>
          <p:nvPr/>
        </p:nvPicPr>
        <p:blipFill>
          <a:blip r:embed="rId3">
            <a:alphaModFix/>
          </a:blip>
          <a:stretch>
            <a:fillRect/>
          </a:stretch>
        </p:blipFill>
        <p:spPr>
          <a:xfrm>
            <a:off x="1398388" y="235250"/>
            <a:ext cx="9395222" cy="5872001"/>
          </a:xfrm>
          <a:prstGeom prst="rect">
            <a:avLst/>
          </a:prstGeom>
          <a:noFill/>
          <a:ln>
            <a:noFill/>
          </a:ln>
        </p:spPr>
      </p:pic>
      <p:sp>
        <p:nvSpPr>
          <p:cNvPr id="109" name="Google Shape;109;g5e10188767_1_19"/>
          <p:cNvSpPr txBox="1"/>
          <p:nvPr/>
        </p:nvSpPr>
        <p:spPr>
          <a:xfrm>
            <a:off x="3540000" y="6176825"/>
            <a:ext cx="5112000" cy="40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Poverty Rate around the United States </a:t>
            </a:r>
            <a:endParaRPr sz="2400" dirty="0">
              <a:solidFill>
                <a:schemeClr val="bg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endParaRPr/>
          </a:p>
        </p:txBody>
      </p:sp>
      <p:sp>
        <p:nvSpPr>
          <p:cNvPr id="115" name="Google Shape;115;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lt1"/>
              </a:buClr>
              <a:buSzPts val="2800"/>
              <a:buNone/>
            </a:pPr>
            <a:endParaRPr/>
          </a:p>
        </p:txBody>
      </p:sp>
      <p:sp>
        <p:nvSpPr>
          <p:cNvPr id="116" name="Google Shape;116;p4"/>
          <p:cNvSpPr txBox="1"/>
          <p:nvPr/>
        </p:nvSpPr>
        <p:spPr>
          <a:xfrm>
            <a:off x="3025050" y="6176975"/>
            <a:ext cx="614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Rate of No High School Diploma </a:t>
            </a:r>
            <a:endParaRPr sz="2400" dirty="0">
              <a:solidFill>
                <a:schemeClr val="bg1"/>
              </a:solidFill>
              <a:latin typeface="Times New Roman"/>
              <a:ea typeface="Times New Roman"/>
              <a:cs typeface="Times New Roman"/>
              <a:sym typeface="Times New Roman"/>
            </a:endParaRPr>
          </a:p>
        </p:txBody>
      </p:sp>
      <p:pic>
        <p:nvPicPr>
          <p:cNvPr id="117" name="Google Shape;117;p4"/>
          <p:cNvPicPr preferRelativeResize="0"/>
          <p:nvPr/>
        </p:nvPicPr>
        <p:blipFill>
          <a:blip r:embed="rId3">
            <a:alphaModFix/>
          </a:blip>
          <a:stretch>
            <a:fillRect/>
          </a:stretch>
        </p:blipFill>
        <p:spPr>
          <a:xfrm>
            <a:off x="1112850" y="163275"/>
            <a:ext cx="9739375" cy="60871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5e10188767_1_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24" name="Google Shape;124;g5e10188767_1_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125" name="Google Shape;125;g5e10188767_1_5"/>
          <p:cNvSpPr txBox="1"/>
          <p:nvPr/>
        </p:nvSpPr>
        <p:spPr>
          <a:xfrm>
            <a:off x="1896625" y="6286200"/>
            <a:ext cx="79758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Rate of High School Diploma around the United States </a:t>
            </a:r>
            <a:endParaRPr sz="2400" dirty="0">
              <a:solidFill>
                <a:schemeClr val="bg1"/>
              </a:solidFill>
              <a:latin typeface="Times New Roman"/>
              <a:ea typeface="Times New Roman"/>
              <a:cs typeface="Times New Roman"/>
              <a:sym typeface="Times New Roman"/>
            </a:endParaRPr>
          </a:p>
        </p:txBody>
      </p:sp>
      <p:pic>
        <p:nvPicPr>
          <p:cNvPr id="126" name="Google Shape;126;g5e10188767_1_5"/>
          <p:cNvPicPr preferRelativeResize="0"/>
          <p:nvPr/>
        </p:nvPicPr>
        <p:blipFill>
          <a:blip r:embed="rId3">
            <a:alphaModFix/>
          </a:blip>
          <a:stretch>
            <a:fillRect/>
          </a:stretch>
        </p:blipFill>
        <p:spPr>
          <a:xfrm>
            <a:off x="1186575" y="163275"/>
            <a:ext cx="9621670" cy="60135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5e10188767_1_1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33" name="Google Shape;133;g5e10188767_1_1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134" name="Google Shape;134;g5e10188767_1_13"/>
          <p:cNvSpPr txBox="1"/>
          <p:nvPr/>
        </p:nvSpPr>
        <p:spPr>
          <a:xfrm>
            <a:off x="2281825" y="6240875"/>
            <a:ext cx="7084200" cy="33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bg1"/>
                </a:solidFill>
                <a:latin typeface="Times New Roman"/>
                <a:ea typeface="Times New Roman"/>
                <a:cs typeface="Times New Roman"/>
                <a:sym typeface="Times New Roman"/>
              </a:rPr>
              <a:t>Rate of College degrees throughout the United States </a:t>
            </a:r>
            <a:endParaRPr sz="2400" dirty="0">
              <a:solidFill>
                <a:schemeClr val="bg1"/>
              </a:solidFill>
              <a:latin typeface="Times New Roman"/>
              <a:ea typeface="Times New Roman"/>
              <a:cs typeface="Times New Roman"/>
              <a:sym typeface="Times New Roman"/>
            </a:endParaRPr>
          </a:p>
        </p:txBody>
      </p:sp>
      <p:pic>
        <p:nvPicPr>
          <p:cNvPr id="135" name="Google Shape;135;g5e10188767_1_13"/>
          <p:cNvPicPr preferRelativeResize="0"/>
          <p:nvPr/>
        </p:nvPicPr>
        <p:blipFill>
          <a:blip r:embed="rId3">
            <a:alphaModFix/>
          </a:blip>
          <a:stretch>
            <a:fillRect/>
          </a:stretch>
        </p:blipFill>
        <p:spPr>
          <a:xfrm>
            <a:off x="1207463" y="223150"/>
            <a:ext cx="9525874" cy="5953676"/>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536</Words>
  <Application>Microsoft Office PowerPoint</Application>
  <PresentationFormat>Widescreen</PresentationFormat>
  <Paragraphs>68</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Education In America</vt:lpstr>
      <vt:lpstr>PowerPoint Presentation</vt:lpstr>
      <vt:lpstr>Data Sources</vt:lpstr>
      <vt:lpstr>Data Sources</vt:lpstr>
      <vt:lpstr>Data Sources</vt:lpstr>
      <vt:lpstr>PowerPoint Presentation</vt:lpstr>
      <vt:lpstr>PowerPoint Presentation</vt:lpstr>
      <vt:lpstr>PowerPoint Presentation</vt:lpstr>
      <vt:lpstr>PowerPoint Presentation</vt:lpstr>
      <vt:lpstr>PowerPoint Presentation</vt:lpstr>
      <vt:lpstr>EDUCATION COMPILED PER STATE</vt:lpstr>
      <vt:lpstr>PowerPoint Presentation</vt:lpstr>
      <vt:lpstr>PowerPoint Presentation</vt:lpstr>
      <vt:lpstr>Looking Deeper</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Education In America</dc:title>
  <dc:creator>Elizabeth Duenas</dc:creator>
  <cp:lastModifiedBy>Elizabeth Duenas</cp:lastModifiedBy>
  <cp:revision>3</cp:revision>
  <dcterms:created xsi:type="dcterms:W3CDTF">2019-07-28T23:57:27Z</dcterms:created>
  <dcterms:modified xsi:type="dcterms:W3CDTF">2019-07-29T22:28:00Z</dcterms:modified>
</cp:coreProperties>
</file>